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3"/>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99"/>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593" autoAdjust="0"/>
  </p:normalViewPr>
  <p:slideViewPr>
    <p:cSldViewPr>
      <p:cViewPr varScale="1">
        <p:scale>
          <a:sx n="131" d="100"/>
          <a:sy n="131" d="100"/>
        </p:scale>
        <p:origin x="-2408"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106" d="100"/>
          <a:sy n="106" d="100"/>
        </p:scale>
        <p:origin x="-2664" y="-12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ＭＳ Ｐゴシック" pitchFamily="84" charset="-128"/>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93ED7066-B2D8-1447-A93E-E749A8B07BF4}" type="datetimeFigureOut">
              <a:rPr lang="en-US"/>
              <a:pPr>
                <a:defRPr/>
              </a:pPr>
              <a:t>10/18/13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ＭＳ Ｐゴシック" pitchFamily="84" charset="-128"/>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635A5D2B-2B42-4E44-91E7-9585DA8F0EF3}" type="slidenum">
              <a:rPr lang="en-US"/>
              <a:pPr>
                <a:defRPr/>
              </a:pPr>
              <a:t>‹#›</a:t>
            </a:fld>
            <a:endParaRPr lang="en-US"/>
          </a:p>
        </p:txBody>
      </p:sp>
    </p:spTree>
    <p:extLst>
      <p:ext uri="{BB962C8B-B14F-4D97-AF65-F5344CB8AC3E}">
        <p14:creationId xmlns:p14="http://schemas.microsoft.com/office/powerpoint/2010/main" val="20685423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a:cs typeface="Arial"/>
            </a:endParaRPr>
          </a:p>
        </p:txBody>
      </p:sp>
      <p:sp>
        <p:nvSpPr>
          <p:cNvPr id="4" name="Slide Number Placeholder 3"/>
          <p:cNvSpPr>
            <a:spLocks noGrp="1"/>
          </p:cNvSpPr>
          <p:nvPr>
            <p:ph type="sldNum" sz="quarter" idx="10"/>
          </p:nvPr>
        </p:nvSpPr>
        <p:spPr/>
        <p:txBody>
          <a:bodyPr/>
          <a:lstStyle/>
          <a:p>
            <a:pPr>
              <a:defRPr/>
            </a:pPr>
            <a:fld id="{635A5D2B-2B42-4E44-91E7-9585DA8F0EF3}" type="slidenum">
              <a:rPr lang="en-US" smtClean="0"/>
              <a:pPr>
                <a:defRPr/>
              </a:pPr>
              <a:t>1</a:t>
            </a:fld>
            <a:endParaRPr lang="en-US"/>
          </a:p>
        </p:txBody>
      </p:sp>
    </p:spTree>
    <p:extLst>
      <p:ext uri="{BB962C8B-B14F-4D97-AF65-F5344CB8AC3E}">
        <p14:creationId xmlns:p14="http://schemas.microsoft.com/office/powerpoint/2010/main" val="159484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E71F70CE-3432-014C-8EA2-E32BA2433554}" type="slidenum">
              <a:rPr lang="en-US" sz="1200" b="0"/>
              <a:pPr eaLnBrk="1" hangingPunct="1"/>
              <a:t>10</a:t>
            </a:fld>
            <a:endParaRPr lang="en-US" sz="1200" b="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a:cs typeface="Arial"/>
              </a:rPr>
              <a:t>Figure 1.8b. </a:t>
            </a:r>
            <a:r>
              <a:rPr lang="en-US" b="1" dirty="0">
                <a:latin typeface="Arial"/>
                <a:cs typeface="Arial"/>
              </a:rPr>
              <a:t>Constellation Orion. </a:t>
            </a:r>
            <a:r>
              <a:rPr lang="en-US" dirty="0">
                <a:latin typeface="Arial"/>
                <a:cs typeface="Arial"/>
              </a:rPr>
              <a:t>(b) The stars are connected to show the pattern visualized by the Greeks: the outline of a hunter. The Greek letters serve to identify some of the brighter stars in the constellation (see also Figure 1.9). You can easily find Orion in the northern winter sky by identifying the line of three bright stars in the </a:t>
            </a:r>
            <a:r>
              <a:rPr lang="en-US" dirty="0" smtClean="0">
                <a:latin typeface="Arial"/>
                <a:cs typeface="Arial"/>
              </a:rPr>
              <a:t>hunter’s “belt.” </a:t>
            </a:r>
            <a:r>
              <a:rPr lang="en-US" i="1" dirty="0">
                <a:latin typeface="Arial"/>
                <a:cs typeface="Arial"/>
              </a:rPr>
              <a:t>(P. </a:t>
            </a:r>
            <a:r>
              <a:rPr lang="en-US" i="1" dirty="0" err="1">
                <a:latin typeface="Arial"/>
                <a:cs typeface="Arial"/>
              </a:rPr>
              <a:t>Sanz</a:t>
            </a:r>
            <a:r>
              <a:rPr lang="en-US" i="1" dirty="0">
                <a:latin typeface="Arial"/>
                <a:cs typeface="Arial"/>
              </a:rPr>
              <a:t>/</a:t>
            </a:r>
            <a:r>
              <a:rPr lang="en-US" i="1" dirty="0" err="1">
                <a:latin typeface="Arial"/>
                <a:cs typeface="Arial"/>
              </a:rPr>
              <a:t>Alamy</a:t>
            </a:r>
            <a:r>
              <a:rPr lang="en-US" i="1" dirty="0">
                <a:latin typeface="Arial"/>
                <a:cs typeface="Arial"/>
              </a:rPr>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E81D97E7-0A3C-FB49-9D49-BFD59FD948D6}" type="slidenum">
              <a:rPr lang="en-US" sz="1200" b="0"/>
              <a:pPr eaLnBrk="1" hangingPunct="1"/>
              <a:t>11</a:t>
            </a:fld>
            <a:endParaRPr lang="en-US" sz="1200" b="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a:cs typeface="Arial"/>
              </a:rPr>
              <a:t>Figure 1-9. </a:t>
            </a:r>
            <a:r>
              <a:rPr lang="en-US" b="1" dirty="0">
                <a:latin typeface="Arial"/>
                <a:cs typeface="Arial"/>
              </a:rPr>
              <a:t>Orion in 3-D.  </a:t>
            </a:r>
            <a:r>
              <a:rPr lang="en-US" dirty="0">
                <a:latin typeface="Arial"/>
                <a:cs typeface="Arial"/>
              </a:rPr>
              <a:t>The true three-dimensional relationships among the most prominent stars in Orion. The distances were determined by the </a:t>
            </a:r>
            <a:r>
              <a:rPr lang="en-US" i="1" dirty="0" err="1">
                <a:latin typeface="Arial"/>
                <a:cs typeface="Arial"/>
              </a:rPr>
              <a:t>Hipparcos</a:t>
            </a:r>
            <a:r>
              <a:rPr lang="en-US" i="1" dirty="0">
                <a:latin typeface="Arial"/>
                <a:cs typeface="Arial"/>
              </a:rPr>
              <a:t> </a:t>
            </a:r>
            <a:r>
              <a:rPr lang="en-US" dirty="0">
                <a:latin typeface="Arial"/>
                <a:cs typeface="Arial"/>
              </a:rPr>
              <a:t>satellite in the 1990s. (See Chapter 17.)</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B8C40BFB-76C7-1D4E-9C2F-8E0E045E82A9}" type="slidenum">
              <a:rPr lang="en-US" sz="1200" b="0"/>
              <a:pPr eaLnBrk="1" hangingPunct="1"/>
              <a:t>12</a:t>
            </a:fld>
            <a:endParaRPr lang="en-US" sz="1200" b="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a:cs typeface="Arial"/>
              </a:rPr>
              <a:t>Figure 1-11. </a:t>
            </a:r>
            <a:r>
              <a:rPr lang="en-US" b="1" dirty="0">
                <a:latin typeface="Arial"/>
                <a:cs typeface="Arial"/>
              </a:rPr>
              <a:t>Celestial Sphere. </a:t>
            </a:r>
            <a:r>
              <a:rPr lang="en-US" dirty="0">
                <a:latin typeface="Arial"/>
                <a:cs typeface="Arial"/>
              </a:rPr>
              <a:t>Planet Earth sits fixed at the hub of the celestial sphere. This is one of the simplest possible models of the universe, but it </a:t>
            </a:r>
            <a:r>
              <a:rPr lang="en-US" dirty="0" smtClean="0">
                <a:latin typeface="Arial"/>
                <a:cs typeface="Arial"/>
              </a:rPr>
              <a:t>doesn’t </a:t>
            </a:r>
            <a:r>
              <a:rPr lang="en-US" dirty="0">
                <a:latin typeface="Arial"/>
                <a:cs typeface="Arial"/>
              </a:rPr>
              <a:t>agree with the facts that astronomers now know about the universe.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7181F0B2-932C-8D4F-9DA4-5467D4D073ED}" type="slidenum">
              <a:rPr lang="en-US" sz="1200" b="0"/>
              <a:pPr eaLnBrk="1" hangingPunct="1"/>
              <a:t>13</a:t>
            </a:fld>
            <a:endParaRPr lang="en-US" sz="1200" b="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dirty="0">
              <a:latin typeface="Arial"/>
              <a:cs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1D992B51-D155-B544-8DCB-578489895E08}" type="slidenum">
              <a:rPr lang="en-US" sz="1200" b="0"/>
              <a:pPr eaLnBrk="1" hangingPunct="1"/>
              <a:t>14</a:t>
            </a:fld>
            <a:endParaRPr lang="en-US" sz="1200" b="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a:cs typeface="Arial"/>
              </a:rPr>
              <a:t>Figure 1-13. </a:t>
            </a:r>
            <a:r>
              <a:rPr lang="en-US" b="1" dirty="0">
                <a:latin typeface="Arial"/>
                <a:cs typeface="Arial"/>
              </a:rPr>
              <a:t>Solar and Sidereal Days. </a:t>
            </a:r>
            <a:r>
              <a:rPr lang="en-US" dirty="0">
                <a:latin typeface="Arial"/>
                <a:cs typeface="Arial"/>
              </a:rPr>
              <a:t>A sidereal day is </a:t>
            </a:r>
            <a:r>
              <a:rPr lang="en-US" dirty="0" smtClean="0">
                <a:latin typeface="Arial"/>
                <a:cs typeface="Arial"/>
              </a:rPr>
              <a:t>Earth’s </a:t>
            </a:r>
            <a:r>
              <a:rPr lang="en-US" dirty="0">
                <a:latin typeface="Arial"/>
                <a:cs typeface="Arial"/>
              </a:rPr>
              <a:t>true rotation period—the time taken for our planet to return to the same orientation in space relative to the distant stars. A solar day is the time from one noon to the next. The difference in length between the two is easily explained once we understand that Earth revolves around the Sun at the same time as it rotates on its axis. Frames (a) and (b) are one sidereal day apart. During that time, Earth rotates exactly once on its axis and also moves a little in its solar orbit—approximately 1°. Consequently, between noon at point A on one day and noon at the same point the next day, Earth actually rotates through about 361° (frame c), and the solar day exceeds the sidereal day by about 4 minutes. Note that the diagrams are not drawn to scale; the true 1° angle is in reality much smaller than shown here.</a:t>
            </a:r>
          </a:p>
          <a:p>
            <a:pPr eaLnBrk="1" hangingPunct="1"/>
            <a:endParaRPr lang="en-US" dirty="0">
              <a:latin typeface="Arial"/>
              <a:cs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7565E08C-885F-534F-8F19-935E79AFE198}" type="slidenum">
              <a:rPr lang="en-US" sz="1200" b="0"/>
              <a:pPr eaLnBrk="1" hangingPunct="1"/>
              <a:t>15</a:t>
            </a:fld>
            <a:endParaRPr lang="en-US" sz="1200" b="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a:cs typeface="Arial"/>
              </a:rPr>
              <a:t>Figure 1-14. </a:t>
            </a:r>
            <a:r>
              <a:rPr lang="en-US" b="1" dirty="0">
                <a:latin typeface="Arial"/>
                <a:cs typeface="Arial"/>
              </a:rPr>
              <a:t>Typical Night Sky. </a:t>
            </a:r>
            <a:r>
              <a:rPr lang="en-US" dirty="0">
                <a:latin typeface="Arial"/>
                <a:cs typeface="Arial"/>
              </a:rPr>
              <a:t>(a) A typical summer sky above the United States. Some prominent stars (labeled in lowercase letters) and constellations (labeled in all capital letters) are shown. (b) A typical winter sky above the United States.</a:t>
            </a:r>
          </a:p>
          <a:p>
            <a:pPr eaLnBrk="1" hangingPunct="1"/>
            <a:endParaRPr lang="en-US" dirty="0">
              <a:latin typeface="Arial"/>
              <a:cs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F7AF6E54-D887-214F-8382-58CC7CFD0DCF}" type="slidenum">
              <a:rPr lang="en-US" sz="1200" b="0"/>
              <a:pPr eaLnBrk="1" hangingPunct="1"/>
              <a:t>16</a:t>
            </a:fld>
            <a:endParaRPr lang="en-US" sz="1200" b="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a:cs typeface="Arial"/>
              </a:rPr>
              <a:t>Figure 1-15. </a:t>
            </a:r>
            <a:r>
              <a:rPr lang="en-US" b="1" dirty="0">
                <a:latin typeface="Arial"/>
                <a:cs typeface="Arial"/>
              </a:rPr>
              <a:t>The Zodiac. </a:t>
            </a:r>
            <a:r>
              <a:rPr lang="en-US" dirty="0">
                <a:latin typeface="Arial"/>
                <a:cs typeface="Arial"/>
              </a:rPr>
              <a:t>The night side of Earth faces a different set of constellations at different times of the year. The 12 constellations named here make up the astrological zodiac. The arrows indicate the most prominent zodiacal constellations in the night sky at various times of the year. For example, in June, when the Sun is </a:t>
            </a:r>
            <a:r>
              <a:rPr lang="en-US" dirty="0" smtClean="0">
                <a:latin typeface="Arial"/>
                <a:cs typeface="Arial"/>
              </a:rPr>
              <a:t>“in” </a:t>
            </a:r>
            <a:r>
              <a:rPr lang="en-US" dirty="0">
                <a:latin typeface="Arial"/>
                <a:cs typeface="Arial"/>
              </a:rPr>
              <a:t>Gemini, Sagittarius and </a:t>
            </a:r>
            <a:r>
              <a:rPr lang="en-US" dirty="0" err="1">
                <a:latin typeface="Arial"/>
                <a:cs typeface="Arial"/>
              </a:rPr>
              <a:t>Capricornus</a:t>
            </a:r>
            <a:r>
              <a:rPr lang="en-US" dirty="0">
                <a:latin typeface="Arial"/>
                <a:cs typeface="Arial"/>
              </a:rPr>
              <a:t> are visible at night.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1261B697-5DB6-A14C-B290-F0CDBC28D325}" type="slidenum">
              <a:rPr lang="en-US" sz="1200" b="0"/>
              <a:pPr eaLnBrk="1" hangingPunct="1"/>
              <a:t>17</a:t>
            </a:fld>
            <a:endParaRPr lang="en-US" sz="1200" b="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a:cs typeface="Arial"/>
              </a:rPr>
              <a:t>Figure 1-17. </a:t>
            </a:r>
            <a:r>
              <a:rPr lang="en-US" b="1" dirty="0">
                <a:latin typeface="Arial"/>
                <a:cs typeface="Arial"/>
              </a:rPr>
              <a:t>Seasons. </a:t>
            </a:r>
            <a:r>
              <a:rPr lang="en-US" dirty="0" smtClean="0">
                <a:latin typeface="Arial"/>
                <a:cs typeface="Arial"/>
              </a:rPr>
              <a:t>Earth’s </a:t>
            </a:r>
            <a:r>
              <a:rPr lang="en-US" dirty="0">
                <a:latin typeface="Arial"/>
                <a:cs typeface="Arial"/>
              </a:rPr>
              <a:t>seasons result from the inclination of our </a:t>
            </a:r>
            <a:r>
              <a:rPr lang="en-US" dirty="0" smtClean="0">
                <a:latin typeface="Arial"/>
                <a:cs typeface="Arial"/>
              </a:rPr>
              <a:t>planet’s </a:t>
            </a:r>
            <a:r>
              <a:rPr lang="en-US" dirty="0">
                <a:latin typeface="Arial"/>
                <a:cs typeface="Arial"/>
              </a:rPr>
              <a:t>rotation axis with respect to its orbit plane. The summer solstice corresponds to the point on </a:t>
            </a:r>
            <a:r>
              <a:rPr lang="en-US" dirty="0" smtClean="0">
                <a:latin typeface="Arial"/>
                <a:cs typeface="Arial"/>
              </a:rPr>
              <a:t>Earth’s </a:t>
            </a:r>
            <a:r>
              <a:rPr lang="en-US" dirty="0">
                <a:latin typeface="Arial"/>
                <a:cs typeface="Arial"/>
              </a:rPr>
              <a:t>orbit where our </a:t>
            </a:r>
            <a:r>
              <a:rPr lang="en-US" dirty="0" smtClean="0">
                <a:latin typeface="Arial"/>
                <a:cs typeface="Arial"/>
              </a:rPr>
              <a:t>planet’s </a:t>
            </a:r>
            <a:r>
              <a:rPr lang="en-US" dirty="0">
                <a:latin typeface="Arial"/>
                <a:cs typeface="Arial"/>
              </a:rPr>
              <a:t>North Pole points most nearly toward the Sun. The opposite is true of the winter solstice. The vernal and autumnal equinoxes correspond to the points in </a:t>
            </a:r>
            <a:r>
              <a:rPr lang="en-US" dirty="0" smtClean="0">
                <a:latin typeface="Arial"/>
                <a:cs typeface="Arial"/>
              </a:rPr>
              <a:t>Earth’s </a:t>
            </a:r>
            <a:r>
              <a:rPr lang="en-US" dirty="0">
                <a:latin typeface="Arial"/>
                <a:cs typeface="Arial"/>
              </a:rPr>
              <a:t>orbit where our </a:t>
            </a:r>
            <a:r>
              <a:rPr lang="en-US" dirty="0" smtClean="0">
                <a:latin typeface="Arial"/>
                <a:cs typeface="Arial"/>
              </a:rPr>
              <a:t>planet’s </a:t>
            </a:r>
            <a:r>
              <a:rPr lang="en-US" dirty="0">
                <a:latin typeface="Arial"/>
                <a:cs typeface="Arial"/>
              </a:rPr>
              <a:t>axis is perpendicular to the line joining Earth and the Sun. The insets show how rays of sunlight striking the ground at an angle (e.g., during northern winter) are spread over a larger area than rays coming nearly straight down (e.g., during northern summer). As a result, the amount of solar heat delivered to a given area of </a:t>
            </a:r>
            <a:r>
              <a:rPr lang="en-US" dirty="0" smtClean="0">
                <a:latin typeface="Arial"/>
                <a:cs typeface="Arial"/>
              </a:rPr>
              <a:t>Earth’s </a:t>
            </a:r>
            <a:r>
              <a:rPr lang="en-US" dirty="0">
                <a:latin typeface="Arial"/>
                <a:cs typeface="Arial"/>
              </a:rPr>
              <a:t>surface is greatest when the Sun is high in the sky.</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EE298BC3-5D5C-2B47-A613-FB21E1D2E051}" type="slidenum">
              <a:rPr lang="en-US" sz="1200" b="0"/>
              <a:pPr eaLnBrk="1" hangingPunct="1"/>
              <a:t>18</a:t>
            </a:fld>
            <a:endParaRPr lang="en-US" sz="1200" b="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a:cs typeface="Arial"/>
              </a:rPr>
              <a:t>Figure 1-19a. </a:t>
            </a:r>
            <a:r>
              <a:rPr lang="en-US" b="1" dirty="0">
                <a:latin typeface="Arial"/>
                <a:cs typeface="Arial"/>
              </a:rPr>
              <a:t>Precession. </a:t>
            </a:r>
            <a:r>
              <a:rPr lang="en-US" dirty="0">
                <a:latin typeface="Arial"/>
                <a:cs typeface="Arial"/>
              </a:rPr>
              <a:t>(a) </a:t>
            </a:r>
            <a:r>
              <a:rPr lang="en-US" dirty="0" smtClean="0">
                <a:latin typeface="Arial"/>
                <a:cs typeface="Arial"/>
              </a:rPr>
              <a:t>Earth’s </a:t>
            </a:r>
            <a:r>
              <a:rPr lang="en-US" dirty="0">
                <a:latin typeface="Arial"/>
                <a:cs typeface="Arial"/>
              </a:rPr>
              <a:t>axis currently points nearly toward the star Polaris. About 12,000 years from now—almost halfway through one cycle of precession—</a:t>
            </a:r>
            <a:r>
              <a:rPr lang="en-US" dirty="0" smtClean="0">
                <a:latin typeface="Arial"/>
                <a:cs typeface="Arial"/>
              </a:rPr>
              <a:t>Earth’s </a:t>
            </a:r>
            <a:r>
              <a:rPr lang="en-US" dirty="0">
                <a:latin typeface="Arial"/>
                <a:cs typeface="Arial"/>
              </a:rPr>
              <a:t>axis will point toward a star called Vega, which will then be the </a:t>
            </a:r>
            <a:r>
              <a:rPr lang="en-US" dirty="0" smtClean="0">
                <a:latin typeface="Arial"/>
                <a:cs typeface="Arial"/>
              </a:rPr>
              <a:t>“North </a:t>
            </a:r>
            <a:r>
              <a:rPr lang="en-US" dirty="0">
                <a:latin typeface="Arial"/>
                <a:cs typeface="Arial"/>
              </a:rPr>
              <a:t>Star</a:t>
            </a:r>
            <a:r>
              <a:rPr lang="en-US" dirty="0" smtClean="0">
                <a:latin typeface="Arial"/>
                <a:cs typeface="Arial"/>
              </a:rPr>
              <a:t>.” </a:t>
            </a:r>
            <a:r>
              <a:rPr lang="en-US" dirty="0">
                <a:latin typeface="Arial"/>
                <a:cs typeface="Arial"/>
              </a:rPr>
              <a:t>Five thousand years ago, the North Star was a star named </a:t>
            </a:r>
            <a:r>
              <a:rPr lang="en-US" dirty="0" err="1">
                <a:latin typeface="Arial"/>
                <a:cs typeface="Arial"/>
              </a:rPr>
              <a:t>Thuban</a:t>
            </a:r>
            <a:r>
              <a:rPr lang="en-US" dirty="0">
                <a:latin typeface="Arial"/>
                <a:cs typeface="Arial"/>
              </a:rPr>
              <a:t> in the constellation Draco</a:t>
            </a:r>
            <a:r>
              <a:rPr lang="en-US" dirty="0" smtClean="0">
                <a:latin typeface="Arial"/>
                <a:cs typeface="Arial"/>
              </a:rPr>
              <a:t>.</a:t>
            </a:r>
            <a:endParaRPr lang="en-US" dirty="0">
              <a:latin typeface="Arial"/>
              <a:cs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a:cs typeface="Arial"/>
            </a:endParaRPr>
          </a:p>
        </p:txBody>
      </p:sp>
      <p:sp>
        <p:nvSpPr>
          <p:cNvPr id="4" name="Slide Number Placeholder 3"/>
          <p:cNvSpPr>
            <a:spLocks noGrp="1"/>
          </p:cNvSpPr>
          <p:nvPr>
            <p:ph type="sldNum" sz="quarter" idx="10"/>
          </p:nvPr>
        </p:nvSpPr>
        <p:spPr/>
        <p:txBody>
          <a:bodyPr/>
          <a:lstStyle/>
          <a:p>
            <a:pPr>
              <a:defRPr/>
            </a:pPr>
            <a:fld id="{635A5D2B-2B42-4E44-91E7-9585DA8F0EF3}" type="slidenum">
              <a:rPr lang="en-US" smtClean="0"/>
              <a:pPr>
                <a:defRPr/>
              </a:pPr>
              <a:t>19</a:t>
            </a:fld>
            <a:endParaRPr lang="en-US"/>
          </a:p>
        </p:txBody>
      </p:sp>
    </p:spTree>
    <p:extLst>
      <p:ext uri="{BB962C8B-B14F-4D97-AF65-F5344CB8AC3E}">
        <p14:creationId xmlns:p14="http://schemas.microsoft.com/office/powerpoint/2010/main" val="3441340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A9FB92A7-43FF-BE4B-A47B-7A6A03CE80D6}" type="slidenum">
              <a:rPr lang="en-US" sz="1200" b="0"/>
              <a:pPr eaLnBrk="1" hangingPunct="1"/>
              <a:t>2</a:t>
            </a:fld>
            <a:endParaRPr lang="en-US" sz="1200" b="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a:cs typeface="Arial"/>
              </a:rPr>
              <a:t>High overhead on a clear, dark night, we can see a rich band of stars known as the Milky Way—so-called for its resemblance to a milky band of countless stars. All these stars (and more) are part of a much larger system called the Milky Way Galaxy, of which our star, the Sun, is one member. This image shows the awesome splendor of the Milky Way shining above some of the big telescopes of the European Southern Observatory, a major astronomy facility high in the Chilean Andes. </a:t>
            </a:r>
            <a:r>
              <a:rPr lang="en-US" i="1" dirty="0">
                <a:latin typeface="Arial"/>
                <a:cs typeface="Arial"/>
              </a:rPr>
              <a:t>(ESO/Y. </a:t>
            </a:r>
            <a:r>
              <a:rPr lang="en-US" i="1" dirty="0" err="1">
                <a:latin typeface="Arial"/>
                <a:cs typeface="Arial"/>
              </a:rPr>
              <a:t>Beletsky</a:t>
            </a:r>
            <a:r>
              <a:rPr lang="en-US" i="1" dirty="0">
                <a:latin typeface="Arial"/>
                <a:cs typeface="Arial"/>
              </a:rPr>
              <a:t>)</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BD0C13E5-6201-5349-A11E-537C0A8DFD2B}" type="slidenum">
              <a:rPr lang="en-US" sz="1200" b="0"/>
              <a:pPr eaLnBrk="1" hangingPunct="1"/>
              <a:t>20</a:t>
            </a:fld>
            <a:endParaRPr lang="en-US" sz="1200" b="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a:cs typeface="Arial"/>
              </a:rPr>
              <a:t>Figure 1-20. </a:t>
            </a:r>
            <a:r>
              <a:rPr lang="en-US" b="1" dirty="0">
                <a:latin typeface="Arial"/>
                <a:cs typeface="Arial"/>
              </a:rPr>
              <a:t>Lunar Phases. </a:t>
            </a:r>
            <a:r>
              <a:rPr lang="en-US" dirty="0">
                <a:latin typeface="Arial"/>
                <a:cs typeface="Arial"/>
              </a:rPr>
              <a:t>Because the Moon orbits Earth, the visible fraction of the lunar sunlit face varies from night to night, although the Moon always keeps the same face toward our planet. (Note the location of the small, straight arrows, which mark the same point on the lunar surface at each phase shown.) The complete cycle of lunar phases, shown here starting at the waxing crescent phase and following the </a:t>
            </a:r>
            <a:r>
              <a:rPr lang="en-US" dirty="0" smtClean="0">
                <a:latin typeface="Arial"/>
                <a:cs typeface="Arial"/>
              </a:rPr>
              <a:t>Moon’s </a:t>
            </a:r>
            <a:r>
              <a:rPr lang="en-US" dirty="0">
                <a:latin typeface="Arial"/>
                <a:cs typeface="Arial"/>
              </a:rPr>
              <a:t>orbit counterclockwise, takes 29.5 days to complete. Rising and setting times for some phases are also indicated. </a:t>
            </a:r>
            <a:r>
              <a:rPr lang="en-US" i="1" dirty="0">
                <a:latin typeface="Arial"/>
                <a:cs typeface="Arial"/>
              </a:rPr>
              <a:t>(UC/Lick Observatory)</a:t>
            </a:r>
            <a:endParaRPr lang="en-US" dirty="0">
              <a:latin typeface="Arial"/>
              <a:cs typeface="Arial"/>
            </a:endParaRPr>
          </a:p>
          <a:p>
            <a:pPr eaLnBrk="1" hangingPunct="1"/>
            <a:endParaRPr lang="en-US" dirty="0">
              <a:latin typeface="Arial"/>
              <a:cs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355136F2-68CF-F74E-A296-85A8F80EDF99}" type="slidenum">
              <a:rPr lang="en-US" sz="1200" b="0"/>
              <a:pPr eaLnBrk="1" hangingPunct="1"/>
              <a:t>21</a:t>
            </a:fld>
            <a:endParaRPr lang="en-US" sz="1200" b="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a:cs typeface="Arial"/>
              </a:rPr>
              <a:t>Figure 1-26a. </a:t>
            </a:r>
            <a:r>
              <a:rPr lang="en-US" b="1" dirty="0">
                <a:latin typeface="Arial"/>
                <a:cs typeface="Arial"/>
              </a:rPr>
              <a:t>Eclipse Geometry. </a:t>
            </a:r>
            <a:r>
              <a:rPr lang="en-US" dirty="0">
                <a:latin typeface="Arial"/>
                <a:cs typeface="Arial"/>
              </a:rPr>
              <a:t>(a) An eclipse occurs when Earth, Moon, and Sun are precisely aligned. If the </a:t>
            </a:r>
            <a:r>
              <a:rPr lang="en-US" dirty="0" smtClean="0">
                <a:latin typeface="Arial"/>
                <a:cs typeface="Arial"/>
              </a:rPr>
              <a:t>Moon’s </a:t>
            </a:r>
            <a:r>
              <a:rPr lang="en-US" dirty="0">
                <a:latin typeface="Arial"/>
                <a:cs typeface="Arial"/>
              </a:rPr>
              <a:t>orbital plane lay in exactly the plane of the ecliptic, this alignment would occur once a month. However, the </a:t>
            </a:r>
            <a:r>
              <a:rPr lang="en-US" dirty="0" smtClean="0">
                <a:latin typeface="Arial"/>
                <a:cs typeface="Arial"/>
              </a:rPr>
              <a:t>Moon’s </a:t>
            </a:r>
            <a:r>
              <a:rPr lang="en-US" dirty="0">
                <a:latin typeface="Arial"/>
                <a:cs typeface="Arial"/>
              </a:rPr>
              <a:t>orbit is inclined at about 5° to the ecliptic, so not all configurations are favorable for producing an eclipse.</a:t>
            </a:r>
          </a:p>
          <a:p>
            <a:pPr eaLnBrk="1" hangingPunct="1"/>
            <a:endParaRPr lang="en-US" dirty="0">
              <a:latin typeface="Arial"/>
              <a:cs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23BB4AD6-3B42-954D-9D62-3AA7796E879B}" type="slidenum">
              <a:rPr lang="en-US" sz="1200" b="0"/>
              <a:pPr eaLnBrk="1" hangingPunct="1"/>
              <a:t>22</a:t>
            </a:fld>
            <a:endParaRPr lang="en-US" sz="1200" b="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a:cs typeface="Arial"/>
              </a:rPr>
              <a:t>Figure 1-22. </a:t>
            </a:r>
            <a:r>
              <a:rPr lang="en-US" b="1" dirty="0">
                <a:latin typeface="Arial"/>
                <a:cs typeface="Arial"/>
              </a:rPr>
              <a:t>Lunar Eclipse. </a:t>
            </a:r>
            <a:r>
              <a:rPr lang="en-US" dirty="0">
                <a:latin typeface="Arial"/>
                <a:cs typeface="Arial"/>
              </a:rPr>
              <a:t>When the Moon passes through </a:t>
            </a:r>
            <a:r>
              <a:rPr lang="en-US" dirty="0" smtClean="0">
                <a:latin typeface="Arial"/>
                <a:cs typeface="Arial"/>
              </a:rPr>
              <a:t>Earth’s </a:t>
            </a:r>
            <a:r>
              <a:rPr lang="en-US" dirty="0">
                <a:latin typeface="Arial"/>
                <a:cs typeface="Arial"/>
              </a:rPr>
              <a:t>shadow, we see a darkened, copper-colored Moon, as shown by the partial eclipse in the inset photograph. The red coloration is caused by sunlight deflected by </a:t>
            </a:r>
            <a:r>
              <a:rPr lang="en-US" dirty="0" smtClean="0">
                <a:latin typeface="Arial"/>
                <a:cs typeface="Arial"/>
              </a:rPr>
              <a:t>Earth’s </a:t>
            </a:r>
            <a:r>
              <a:rPr lang="en-US" dirty="0">
                <a:latin typeface="Arial"/>
                <a:cs typeface="Arial"/>
              </a:rPr>
              <a:t>atmosphere onto the </a:t>
            </a:r>
            <a:r>
              <a:rPr lang="en-US" dirty="0" smtClean="0">
                <a:latin typeface="Arial"/>
                <a:cs typeface="Arial"/>
              </a:rPr>
              <a:t>Moon’s </a:t>
            </a:r>
            <a:r>
              <a:rPr lang="en-US" dirty="0">
                <a:latin typeface="Arial"/>
                <a:cs typeface="Arial"/>
              </a:rPr>
              <a:t>surface</a:t>
            </a:r>
            <a:r>
              <a:rPr lang="en-US" i="1" dirty="0">
                <a:latin typeface="Arial"/>
                <a:cs typeface="Arial"/>
              </a:rPr>
              <a:t>. (Inset: G. Schneider)</a:t>
            </a:r>
            <a:endParaRPr lang="en-US" dirty="0">
              <a:latin typeface="Arial"/>
              <a:cs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0E9173C6-E364-D140-ABDD-900229FC5547}" type="slidenum">
              <a:rPr lang="en-US" sz="1200" b="0"/>
              <a:pPr eaLnBrk="1" hangingPunct="1"/>
              <a:t>23</a:t>
            </a:fld>
            <a:endParaRPr lang="en-US" sz="1200" b="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a:cs typeface="Arial"/>
              </a:rPr>
              <a:t>Figure 1-24. </a:t>
            </a:r>
            <a:r>
              <a:rPr lang="en-US" b="1" dirty="0">
                <a:latin typeface="Arial"/>
                <a:cs typeface="Arial"/>
              </a:rPr>
              <a:t>Types of Solar Eclipse. </a:t>
            </a:r>
            <a:r>
              <a:rPr lang="en-US" dirty="0">
                <a:latin typeface="Arial"/>
                <a:cs typeface="Arial"/>
              </a:rPr>
              <a:t>(a) The </a:t>
            </a:r>
            <a:r>
              <a:rPr lang="en-US" dirty="0" smtClean="0">
                <a:latin typeface="Arial"/>
                <a:cs typeface="Arial"/>
              </a:rPr>
              <a:t>Moon’s </a:t>
            </a:r>
            <a:r>
              <a:rPr lang="en-US" dirty="0">
                <a:latin typeface="Arial"/>
                <a:cs typeface="Arial"/>
              </a:rPr>
              <a:t>shadow consists of two parts: the umbra, where no sunlight is seen, and the penumbra, where a portion of the Sun is visible. (b) If we are in the umbra, we see a total eclipse; in the penumbra, we see a partial eclipse. (c) If the Moon is too far from Earth at the moment of the eclipse, the umbra does not reach Earth and there is no region of totality; instead, an annular eclipse is seen. (Note that these figures are not drawn to scale.) </a:t>
            </a:r>
            <a:r>
              <a:rPr lang="en-US" i="1" dirty="0">
                <a:latin typeface="Arial"/>
                <a:cs typeface="Arial"/>
              </a:rPr>
              <a:t>(Insets: NOAA; G. Schneider)</a:t>
            </a:r>
            <a:endParaRPr lang="en-US" dirty="0">
              <a:latin typeface="Arial"/>
              <a:cs typeface="Arial"/>
            </a:endParaRPr>
          </a:p>
          <a:p>
            <a:pPr eaLnBrk="1" hangingPunct="1"/>
            <a:endParaRPr lang="en-US" dirty="0">
              <a:latin typeface="Arial"/>
              <a:cs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59A86052-2E88-D848-8BE7-AD9F3C9612CE}" type="slidenum">
              <a:rPr lang="en-US" sz="1200" b="0"/>
              <a:pPr eaLnBrk="1" hangingPunct="1"/>
              <a:t>24</a:t>
            </a:fld>
            <a:endParaRPr lang="en-US" sz="1200" b="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a:cs typeface="Arial"/>
              </a:rPr>
              <a:t>Figure 1-26b. </a:t>
            </a:r>
            <a:r>
              <a:rPr lang="en-US" b="1" dirty="0">
                <a:latin typeface="Arial"/>
                <a:cs typeface="Arial"/>
              </a:rPr>
              <a:t>Eclipse Geometry. </a:t>
            </a:r>
            <a:r>
              <a:rPr lang="en-US" dirty="0">
                <a:latin typeface="Arial"/>
                <a:cs typeface="Arial"/>
              </a:rPr>
              <a:t>(b) For an eclipse to occur, the line of intersection of the two planes must lie along the Earth–Sun line. Thus, eclipses can occur just at specific times of the year. Only the umbra of each shadow is shown, for clarity (see Figure 1.24).</a:t>
            </a:r>
          </a:p>
          <a:p>
            <a:pPr eaLnBrk="1" hangingPunct="1"/>
            <a:endParaRPr lang="en-US" dirty="0">
              <a:latin typeface="Arial"/>
              <a:cs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2B7734CB-E03A-8B4E-BBB1-58391030A187}" type="slidenum">
              <a:rPr lang="en-US" sz="1200" b="0"/>
              <a:pPr eaLnBrk="1" hangingPunct="1"/>
              <a:t>25</a:t>
            </a:fld>
            <a:endParaRPr lang="en-US" sz="1200" b="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a:cs typeface="Arial"/>
              </a:rPr>
              <a:t>Figure 1-28. </a:t>
            </a:r>
            <a:r>
              <a:rPr lang="en-US" b="1" dirty="0">
                <a:latin typeface="Arial"/>
                <a:cs typeface="Arial"/>
              </a:rPr>
              <a:t>Triangulation. </a:t>
            </a:r>
            <a:r>
              <a:rPr lang="en-US" dirty="0">
                <a:latin typeface="Arial"/>
                <a:cs typeface="Arial"/>
              </a:rPr>
              <a:t>Surveyors often use simple geometry and trigonometry to estimate the distance to a faraway object by triangulation. By measuring the angles at A and B and the length of the baseline, the distance can be calculated without the need for direct measurement.</a:t>
            </a:r>
          </a:p>
          <a:p>
            <a:pPr eaLnBrk="1" hangingPunct="1"/>
            <a:endParaRPr lang="en-US" dirty="0">
              <a:latin typeface="Arial"/>
              <a:cs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415ABBCE-CCBA-604A-B8AF-44B59EAAB2E7}" type="slidenum">
              <a:rPr lang="en-US" sz="1200" b="0"/>
              <a:pPr eaLnBrk="1" hangingPunct="1"/>
              <a:t>26</a:t>
            </a:fld>
            <a:endParaRPr lang="en-US" sz="1200" b="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a:cs typeface="Arial"/>
              </a:rPr>
              <a:t>Figure 1-30. </a:t>
            </a:r>
            <a:r>
              <a:rPr lang="en-US" b="1" dirty="0">
                <a:latin typeface="Arial"/>
                <a:cs typeface="Arial"/>
              </a:rPr>
              <a:t>Parallax. </a:t>
            </a:r>
            <a:r>
              <a:rPr lang="en-US" dirty="0">
                <a:latin typeface="Arial"/>
                <a:cs typeface="Arial"/>
              </a:rPr>
              <a:t>(a) An imaginary triangle extending from Earth to a nearby object in space. The group of stars at the top represents a background field of very distant stars. (b) Hypothetical photographs of the same star field showing the nearby </a:t>
            </a:r>
            <a:r>
              <a:rPr lang="en-US" dirty="0" smtClean="0">
                <a:latin typeface="Arial"/>
                <a:cs typeface="Arial"/>
              </a:rPr>
              <a:t>object’s </a:t>
            </a:r>
            <a:r>
              <a:rPr lang="en-US" dirty="0">
                <a:latin typeface="Arial"/>
                <a:cs typeface="Arial"/>
              </a:rPr>
              <a:t>apparent displacement, or shift, relative to the distant </a:t>
            </a:r>
            <a:r>
              <a:rPr lang="en-US" dirty="0" err="1">
                <a:latin typeface="Arial"/>
                <a:cs typeface="Arial"/>
              </a:rPr>
              <a:t>undisplaced</a:t>
            </a:r>
            <a:r>
              <a:rPr lang="en-US" dirty="0">
                <a:latin typeface="Arial"/>
                <a:cs typeface="Arial"/>
              </a:rPr>
              <a:t> stars.</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E54951EE-097A-9F41-824A-88A43D353F18}" type="slidenum">
              <a:rPr lang="en-US" sz="1200" b="0"/>
              <a:pPr eaLnBrk="1" hangingPunct="1"/>
              <a:t>27</a:t>
            </a:fld>
            <a:endParaRPr lang="en-US" sz="1200" b="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a:cs typeface="Arial"/>
              </a:rPr>
              <a:t>Figure 1-32. </a:t>
            </a:r>
            <a:r>
              <a:rPr lang="en-US" b="1" dirty="0">
                <a:latin typeface="Arial"/>
                <a:cs typeface="Arial"/>
              </a:rPr>
              <a:t>Measuring </a:t>
            </a:r>
            <a:r>
              <a:rPr lang="en-US" b="1" dirty="0" smtClean="0">
                <a:latin typeface="Arial"/>
                <a:cs typeface="Arial"/>
              </a:rPr>
              <a:t>Earth’s </a:t>
            </a:r>
            <a:r>
              <a:rPr lang="en-US" b="1" dirty="0">
                <a:latin typeface="Arial"/>
                <a:cs typeface="Arial"/>
              </a:rPr>
              <a:t>Radius. </a:t>
            </a:r>
            <a:r>
              <a:rPr lang="en-US" dirty="0">
                <a:latin typeface="Arial"/>
                <a:cs typeface="Arial"/>
              </a:rPr>
              <a:t>The </a:t>
            </a:r>
            <a:r>
              <a:rPr lang="en-US" dirty="0" smtClean="0">
                <a:latin typeface="Arial"/>
                <a:cs typeface="Arial"/>
              </a:rPr>
              <a:t>Sun’s </a:t>
            </a:r>
            <a:r>
              <a:rPr lang="en-US" dirty="0">
                <a:latin typeface="Arial"/>
                <a:cs typeface="Arial"/>
              </a:rPr>
              <a:t>rays strike different parts of </a:t>
            </a:r>
            <a:r>
              <a:rPr lang="en-US" dirty="0" smtClean="0">
                <a:latin typeface="Arial"/>
                <a:cs typeface="Arial"/>
              </a:rPr>
              <a:t>Earth’s </a:t>
            </a:r>
            <a:r>
              <a:rPr lang="en-US" dirty="0">
                <a:latin typeface="Arial"/>
                <a:cs typeface="Arial"/>
              </a:rPr>
              <a:t>surface at different angles. The Greek philosopher Eratosthenes realized that the difference was due to </a:t>
            </a:r>
            <a:r>
              <a:rPr lang="en-US" dirty="0" smtClean="0">
                <a:latin typeface="Arial"/>
                <a:cs typeface="Arial"/>
              </a:rPr>
              <a:t>Earth’s </a:t>
            </a:r>
            <a:r>
              <a:rPr lang="en-US" dirty="0">
                <a:latin typeface="Arial"/>
                <a:cs typeface="Arial"/>
              </a:rPr>
              <a:t>curvature, enabling him to determine </a:t>
            </a:r>
            <a:r>
              <a:rPr lang="en-US" dirty="0" smtClean="0">
                <a:latin typeface="Arial"/>
                <a:cs typeface="Arial"/>
              </a:rPr>
              <a:t>Earth’s </a:t>
            </a:r>
            <a:r>
              <a:rPr lang="en-US" dirty="0">
                <a:latin typeface="Arial"/>
                <a:cs typeface="Arial"/>
              </a:rPr>
              <a:t>radius by using simple geometry.</a:t>
            </a:r>
          </a:p>
          <a:p>
            <a:pPr eaLnBrk="1" hangingPunct="1"/>
            <a:endParaRPr lang="en-US" dirty="0">
              <a:latin typeface="Arial"/>
              <a:cs typeface="Aria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3DDA6C92-2B61-0F4E-ACC2-FA6736602BC0}" type="slidenum">
              <a:rPr lang="en-US" sz="1200" b="0"/>
              <a:pPr eaLnBrk="1" hangingPunct="1"/>
              <a:t>28</a:t>
            </a:fld>
            <a:endParaRPr lang="en-US" sz="1200" b="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a:cs typeface="Arial"/>
              </a:rPr>
              <a:t>Figure:  More Precisely 1-2.</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00E0FE5D-CCCD-5B48-9013-F8CC30E8236B}" type="slidenum">
              <a:rPr lang="en-US" sz="1200" b="0"/>
              <a:pPr eaLnBrk="1" hangingPunct="1"/>
              <a:t>29</a:t>
            </a:fld>
            <a:endParaRPr lang="en-US" sz="1200" b="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a:cs typeface="Arial"/>
              </a:rPr>
              <a:t>Figure: More </a:t>
            </a:r>
            <a:r>
              <a:rPr lang="en-US" dirty="0" smtClean="0">
                <a:latin typeface="Arial"/>
                <a:cs typeface="Arial"/>
              </a:rPr>
              <a:t>Precisely </a:t>
            </a:r>
            <a:r>
              <a:rPr lang="en-US" dirty="0">
                <a:latin typeface="Arial"/>
                <a:cs typeface="Arial"/>
              </a:rPr>
              <a:t>1-2.</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a:cs typeface="Arial"/>
            </a:endParaRPr>
          </a:p>
        </p:txBody>
      </p:sp>
      <p:sp>
        <p:nvSpPr>
          <p:cNvPr id="4" name="Slide Number Placeholder 3"/>
          <p:cNvSpPr>
            <a:spLocks noGrp="1"/>
          </p:cNvSpPr>
          <p:nvPr>
            <p:ph type="sldNum" sz="quarter" idx="10"/>
          </p:nvPr>
        </p:nvSpPr>
        <p:spPr/>
        <p:txBody>
          <a:bodyPr/>
          <a:lstStyle/>
          <a:p>
            <a:pPr>
              <a:defRPr/>
            </a:pPr>
            <a:fld id="{635A5D2B-2B42-4E44-91E7-9585DA8F0EF3}" type="slidenum">
              <a:rPr lang="en-US" smtClean="0"/>
              <a:pPr>
                <a:defRPr/>
              </a:pPr>
              <a:t>3</a:t>
            </a:fld>
            <a:endParaRPr lang="en-US"/>
          </a:p>
        </p:txBody>
      </p:sp>
    </p:spTree>
    <p:extLst>
      <p:ext uri="{BB962C8B-B14F-4D97-AF65-F5344CB8AC3E}">
        <p14:creationId xmlns:p14="http://schemas.microsoft.com/office/powerpoint/2010/main" val="21178855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a:cs typeface="Arial"/>
            </a:endParaRPr>
          </a:p>
        </p:txBody>
      </p:sp>
      <p:sp>
        <p:nvSpPr>
          <p:cNvPr id="4" name="Slide Number Placeholder 3"/>
          <p:cNvSpPr>
            <a:spLocks noGrp="1"/>
          </p:cNvSpPr>
          <p:nvPr>
            <p:ph type="sldNum" sz="quarter" idx="10"/>
          </p:nvPr>
        </p:nvSpPr>
        <p:spPr/>
        <p:txBody>
          <a:bodyPr/>
          <a:lstStyle/>
          <a:p>
            <a:pPr>
              <a:defRPr/>
            </a:pPr>
            <a:fld id="{635A5D2B-2B42-4E44-91E7-9585DA8F0EF3}" type="slidenum">
              <a:rPr lang="en-US" smtClean="0"/>
              <a:pPr>
                <a:defRPr/>
              </a:pPr>
              <a:t>30</a:t>
            </a:fld>
            <a:endParaRPr lang="en-US"/>
          </a:p>
        </p:txBody>
      </p:sp>
    </p:spTree>
    <p:extLst>
      <p:ext uri="{BB962C8B-B14F-4D97-AF65-F5344CB8AC3E}">
        <p14:creationId xmlns:p14="http://schemas.microsoft.com/office/powerpoint/2010/main" val="35305358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a:cs typeface="Arial"/>
            </a:endParaRPr>
          </a:p>
        </p:txBody>
      </p:sp>
      <p:sp>
        <p:nvSpPr>
          <p:cNvPr id="4" name="Slide Number Placeholder 3"/>
          <p:cNvSpPr>
            <a:spLocks noGrp="1"/>
          </p:cNvSpPr>
          <p:nvPr>
            <p:ph type="sldNum" sz="quarter" idx="10"/>
          </p:nvPr>
        </p:nvSpPr>
        <p:spPr/>
        <p:txBody>
          <a:bodyPr/>
          <a:lstStyle/>
          <a:p>
            <a:pPr>
              <a:defRPr/>
            </a:pPr>
            <a:fld id="{635A5D2B-2B42-4E44-91E7-9585DA8F0EF3}" type="slidenum">
              <a:rPr lang="en-US" smtClean="0"/>
              <a:pPr>
                <a:defRPr/>
              </a:pPr>
              <a:t>31</a:t>
            </a:fld>
            <a:endParaRPr lang="en-US"/>
          </a:p>
        </p:txBody>
      </p:sp>
    </p:spTree>
    <p:extLst>
      <p:ext uri="{BB962C8B-B14F-4D97-AF65-F5344CB8AC3E}">
        <p14:creationId xmlns:p14="http://schemas.microsoft.com/office/powerpoint/2010/main" val="25205935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2238DDB3-5987-CA47-8819-90C87A685754}" type="slidenum">
              <a:rPr lang="en-US" sz="1200" b="0"/>
              <a:pPr eaLnBrk="1" hangingPunct="1"/>
              <a:t>4</a:t>
            </a:fld>
            <a:endParaRPr lang="en-US" sz="1200" b="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a:cs typeface="Arial"/>
              </a:rPr>
              <a:t>Figure 1-2. </a:t>
            </a:r>
            <a:r>
              <a:rPr lang="en-US" b="1" dirty="0">
                <a:latin typeface="Arial"/>
                <a:cs typeface="Arial"/>
              </a:rPr>
              <a:t>Earth. </a:t>
            </a:r>
            <a:r>
              <a:rPr lang="en-US" dirty="0">
                <a:latin typeface="Arial"/>
                <a:cs typeface="Arial"/>
              </a:rPr>
              <a:t>Earth is a planet, a mostly solid object, although it has some liquid in its oceans and core and gas in its atmosphere. In this view, the North and South American continents are clearly visible, though most of the scene shows Pacific waters. </a:t>
            </a:r>
            <a:r>
              <a:rPr lang="en-US" i="1" dirty="0">
                <a:latin typeface="Arial"/>
                <a:cs typeface="Arial"/>
              </a:rPr>
              <a:t>(NASA)</a:t>
            </a:r>
            <a:endParaRPr lang="en-US" dirty="0">
              <a:latin typeface="Arial"/>
              <a:cs typeface="Arial"/>
            </a:endParaRPr>
          </a:p>
          <a:p>
            <a:pPr eaLnBrk="1" hangingPunct="1"/>
            <a:endParaRPr lang="en-US" dirty="0">
              <a:latin typeface="Arial"/>
              <a:cs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7038CCCF-6F39-784B-AC29-F8DB70F7B253}" type="slidenum">
              <a:rPr lang="en-US" sz="1200" b="0"/>
              <a:pPr eaLnBrk="1" hangingPunct="1"/>
              <a:t>5</a:t>
            </a:fld>
            <a:endParaRPr lang="en-US" sz="1200" b="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dirty="0" smtClean="0">
              <a:latin typeface="Arial"/>
              <a:cs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DC6FCF5C-EA3A-6D45-B57C-982F489403DC}" type="slidenum">
              <a:rPr lang="en-US" sz="1200" b="0"/>
              <a:pPr eaLnBrk="1" hangingPunct="1"/>
              <a:t>6</a:t>
            </a:fld>
            <a:endParaRPr lang="en-US" sz="1200" b="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a:cs typeface="Arial"/>
              </a:rPr>
              <a:t>Figure 1-4. </a:t>
            </a:r>
            <a:r>
              <a:rPr lang="en-US" b="1" dirty="0">
                <a:latin typeface="Arial"/>
                <a:cs typeface="Arial"/>
              </a:rPr>
              <a:t>Galaxy. </a:t>
            </a:r>
            <a:r>
              <a:rPr lang="en-US" dirty="0">
                <a:latin typeface="Arial"/>
                <a:cs typeface="Arial"/>
              </a:rPr>
              <a:t>A typical galaxy is a collection of a hundred billion stars, each separated by vast regions of nearly empty space. Our Sun is a rather undistinguished star near the edge of another such galaxy, called the Milky Way. </a:t>
            </a:r>
            <a:r>
              <a:rPr lang="en-US" i="1" dirty="0">
                <a:latin typeface="Arial"/>
                <a:cs typeface="Arial"/>
              </a:rPr>
              <a:t>(R. </a:t>
            </a:r>
            <a:r>
              <a:rPr lang="en-US" i="1" dirty="0" err="1">
                <a:latin typeface="Arial"/>
                <a:cs typeface="Arial"/>
              </a:rPr>
              <a:t>Gendler</a:t>
            </a:r>
            <a:r>
              <a:rPr lang="en-US" i="1" dirty="0">
                <a:latin typeface="Arial"/>
                <a:cs typeface="Arial"/>
              </a:rPr>
              <a:t>/Science Source)</a:t>
            </a:r>
            <a:endParaRPr lang="en-US" dirty="0">
              <a:latin typeface="Arial"/>
              <a:cs typeface="Arial"/>
            </a:endParaRPr>
          </a:p>
          <a:p>
            <a:pPr eaLnBrk="1" hangingPunct="1"/>
            <a:endParaRPr lang="en-US" dirty="0">
              <a:latin typeface="Arial"/>
              <a:cs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a:cs typeface="Arial"/>
            </a:endParaRPr>
          </a:p>
        </p:txBody>
      </p:sp>
      <p:sp>
        <p:nvSpPr>
          <p:cNvPr id="4" name="Slide Number Placeholder 3"/>
          <p:cNvSpPr>
            <a:spLocks noGrp="1"/>
          </p:cNvSpPr>
          <p:nvPr>
            <p:ph type="sldNum" sz="quarter" idx="10"/>
          </p:nvPr>
        </p:nvSpPr>
        <p:spPr/>
        <p:txBody>
          <a:bodyPr/>
          <a:lstStyle/>
          <a:p>
            <a:pPr>
              <a:defRPr/>
            </a:pPr>
            <a:fld id="{635A5D2B-2B42-4E44-91E7-9585DA8F0EF3}" type="slidenum">
              <a:rPr lang="en-US" smtClean="0"/>
              <a:pPr>
                <a:defRPr/>
              </a:pPr>
              <a:t>7</a:t>
            </a:fld>
            <a:endParaRPr lang="en-US"/>
          </a:p>
        </p:txBody>
      </p:sp>
    </p:spTree>
    <p:extLst>
      <p:ext uri="{BB962C8B-B14F-4D97-AF65-F5344CB8AC3E}">
        <p14:creationId xmlns:p14="http://schemas.microsoft.com/office/powerpoint/2010/main" val="21095265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E454446B-962D-A649-A613-4149E0EB2A47}" type="slidenum">
              <a:rPr lang="en-US" sz="1200" b="0"/>
              <a:pPr eaLnBrk="1" hangingPunct="1"/>
              <a:t>8</a:t>
            </a:fld>
            <a:endParaRPr lang="en-US" sz="1200" b="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a:cs typeface="Arial"/>
              </a:rPr>
              <a:t>Figure 1-6. </a:t>
            </a:r>
            <a:r>
              <a:rPr lang="en-US" b="1" dirty="0">
                <a:latin typeface="Arial"/>
                <a:cs typeface="Arial"/>
              </a:rPr>
              <a:t>Scientific Method. </a:t>
            </a:r>
            <a:r>
              <a:rPr lang="en-US" dirty="0">
                <a:latin typeface="Arial"/>
                <a:cs typeface="Arial"/>
              </a:rPr>
              <a:t>Scientific theories evolve through a combination of observation, theoretical reasoning, and prediction, suggesting new observations. The process can begin at any point in the cycle, and it continues forever—or until the theory fails to explain an observation or makes a demonstrably false prediction.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fld id="{BA3FD004-7162-604D-8BB1-CCEF78F1A3B9}" type="slidenum">
              <a:rPr lang="en-US" sz="1200" b="0"/>
              <a:pPr eaLnBrk="1" hangingPunct="1"/>
              <a:t>9</a:t>
            </a:fld>
            <a:endParaRPr lang="en-US" sz="1200" b="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a:cs typeface="Arial"/>
              </a:rPr>
              <a:t>Figure 1.8a. </a:t>
            </a:r>
            <a:r>
              <a:rPr lang="en-US" b="1" dirty="0">
                <a:latin typeface="Arial"/>
                <a:cs typeface="Arial"/>
              </a:rPr>
              <a:t>Constellation Orion. </a:t>
            </a:r>
            <a:r>
              <a:rPr lang="en-US" dirty="0">
                <a:latin typeface="Arial"/>
                <a:cs typeface="Arial"/>
              </a:rPr>
              <a:t>(a) A photograph of the group of bright stars that make up the constellation Orion. (See the preface for an explanation of the icon at the bottom, which simply indicates that this image was made in visible light.)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1"/>
        </a:solidFill>
        <a:effectLst/>
      </p:bgPr>
    </p:bg>
    <p:spTree>
      <p:nvGrpSpPr>
        <p:cNvPr id="1" name=""/>
        <p:cNvGrpSpPr/>
        <p:nvPr/>
      </p:nvGrpSpPr>
      <p:grpSpPr>
        <a:xfrm>
          <a:off x="0" y="0"/>
          <a:ext cx="0" cy="0"/>
          <a:chOff x="0" y="0"/>
          <a:chExt cx="0" cy="0"/>
        </a:xfrm>
      </p:grpSpPr>
      <p:sp>
        <p:nvSpPr>
          <p:cNvPr id="4" name="Text Box 11"/>
          <p:cNvSpPr txBox="1">
            <a:spLocks noChangeArrowheads="1"/>
          </p:cNvSpPr>
          <p:nvPr userDrawn="1"/>
        </p:nvSpPr>
        <p:spPr bwMode="auto">
          <a:xfrm>
            <a:off x="5181600" y="533400"/>
            <a:ext cx="3733800" cy="290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ＭＳ Ｐゴシック" pitchFamily="84" charset="-128"/>
              </a:defRPr>
            </a:lvl1pPr>
            <a:lvl2pPr marL="742950" indent="-285750">
              <a:defRPr sz="2400">
                <a:solidFill>
                  <a:schemeClr val="tx1"/>
                </a:solidFill>
                <a:latin typeface="Arial" charset="0"/>
                <a:ea typeface="ＭＳ Ｐゴシック" pitchFamily="84" charset="-128"/>
              </a:defRPr>
            </a:lvl2pPr>
            <a:lvl3pPr marL="1143000" indent="-228600">
              <a:defRPr sz="2400">
                <a:solidFill>
                  <a:schemeClr val="tx1"/>
                </a:solidFill>
                <a:latin typeface="Arial" charset="0"/>
                <a:ea typeface="ＭＳ Ｐゴシック" pitchFamily="84" charset="-128"/>
              </a:defRPr>
            </a:lvl3pPr>
            <a:lvl4pPr marL="1600200" indent="-228600">
              <a:defRPr sz="2400">
                <a:solidFill>
                  <a:schemeClr val="tx1"/>
                </a:solidFill>
                <a:latin typeface="Arial" charset="0"/>
                <a:ea typeface="ＭＳ Ｐゴシック" pitchFamily="84" charset="-128"/>
              </a:defRPr>
            </a:lvl4pPr>
            <a:lvl5pPr marL="2057400" indent="-22860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ctr" eaLnBrk="1" hangingPunct="1">
              <a:lnSpc>
                <a:spcPct val="150000"/>
              </a:lnSpc>
              <a:spcBef>
                <a:spcPct val="50000"/>
              </a:spcBef>
              <a:defRPr/>
            </a:pPr>
            <a:r>
              <a:rPr lang="en-US" sz="1800" b="1" dirty="0" smtClean="0">
                <a:solidFill>
                  <a:schemeClr val="bg1"/>
                </a:solidFill>
                <a:cs typeface="+mn-cs"/>
              </a:rPr>
              <a:t>Lecture Outlines</a:t>
            </a:r>
          </a:p>
          <a:p>
            <a:pPr algn="ctr" eaLnBrk="1" hangingPunct="1">
              <a:lnSpc>
                <a:spcPct val="150000"/>
              </a:lnSpc>
              <a:spcBef>
                <a:spcPct val="50000"/>
              </a:spcBef>
              <a:defRPr/>
            </a:pPr>
            <a:endParaRPr lang="en-US" b="1" dirty="0" smtClean="0">
              <a:cs typeface="+mn-cs"/>
            </a:endParaRPr>
          </a:p>
          <a:p>
            <a:pPr algn="ctr" eaLnBrk="1" hangingPunct="1">
              <a:spcBef>
                <a:spcPct val="50000"/>
              </a:spcBef>
              <a:defRPr/>
            </a:pPr>
            <a:r>
              <a:rPr lang="en-US" b="1" i="1" dirty="0" smtClean="0">
                <a:solidFill>
                  <a:schemeClr val="folHlink"/>
                </a:solidFill>
                <a:cs typeface="+mn-cs"/>
              </a:rPr>
              <a:t>Astronomy Today </a:t>
            </a:r>
          </a:p>
          <a:p>
            <a:pPr algn="ctr" eaLnBrk="1" hangingPunct="1">
              <a:spcBef>
                <a:spcPct val="50000"/>
              </a:spcBef>
              <a:defRPr/>
            </a:pPr>
            <a:r>
              <a:rPr lang="en-US" b="1" i="1" dirty="0" smtClean="0">
                <a:solidFill>
                  <a:schemeClr val="folHlink"/>
                </a:solidFill>
                <a:cs typeface="+mn-cs"/>
              </a:rPr>
              <a:t>8th Edition</a:t>
            </a:r>
          </a:p>
          <a:p>
            <a:pPr algn="ctr" eaLnBrk="1" hangingPunct="1">
              <a:spcBef>
                <a:spcPct val="50000"/>
              </a:spcBef>
              <a:defRPr/>
            </a:pPr>
            <a:r>
              <a:rPr lang="en-US" dirty="0" smtClean="0">
                <a:solidFill>
                  <a:schemeClr val="bg2"/>
                </a:solidFill>
                <a:cs typeface="+mn-cs"/>
              </a:rPr>
              <a:t>Chaisson/McMillan</a:t>
            </a:r>
          </a:p>
        </p:txBody>
      </p:sp>
      <p:sp>
        <p:nvSpPr>
          <p:cNvPr id="5" name="Rectangle 12"/>
          <p:cNvSpPr>
            <a:spLocks noChangeArrowheads="1"/>
          </p:cNvSpPr>
          <p:nvPr userDrawn="1"/>
        </p:nvSpPr>
        <p:spPr bwMode="auto">
          <a:xfrm>
            <a:off x="3402013" y="6583363"/>
            <a:ext cx="2338387" cy="274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200">
                <a:solidFill>
                  <a:schemeClr val="folHlink"/>
                </a:solidFill>
              </a:rPr>
              <a:t>© 2014 Pearson Education, Inc.</a:t>
            </a:r>
            <a:endParaRPr lang="en-US" sz="1200">
              <a:solidFill>
                <a:srgbClr val="E0631E"/>
              </a:solidFill>
            </a:endParaRPr>
          </a:p>
        </p:txBody>
      </p:sp>
      <p:pic>
        <p:nvPicPr>
          <p:cNvPr id="6" name="Picture 9" descr="CHAI1675_08_main_ecat.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2400" y="228600"/>
            <a:ext cx="4895850"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2286000"/>
            <a:ext cx="7772400" cy="1143000"/>
          </a:xfrm>
        </p:spPr>
        <p:txBody>
          <a:bodyPr/>
          <a:lstStyle>
            <a:lvl1pPr>
              <a:defRPr/>
            </a:lvl1pPr>
          </a:lstStyle>
          <a:p>
            <a:pPr lvl="0"/>
            <a:r>
              <a:rPr lang="en-US" noProof="0" dirty="0" smtClean="0"/>
              <a:t>Click to edit Master title style</a:t>
            </a:r>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
        <p:nvSpPr>
          <p:cNvPr id="7" name="Rectangle 4"/>
          <p:cNvSpPr>
            <a:spLocks noGrp="1" noChangeArrowheads="1"/>
          </p:cNvSpPr>
          <p:nvPr>
            <p:ph type="dt" sz="half" idx="10"/>
          </p:nvPr>
        </p:nvSpPr>
        <p:spPr/>
        <p:txBody>
          <a:bodyPr/>
          <a:lstStyle>
            <a:lvl1pPr>
              <a:defRPr/>
            </a:lvl1pPr>
          </a:lstStyle>
          <a:p>
            <a:pPr>
              <a:defRPr/>
            </a:pPr>
            <a:endParaRPr lang="en-US"/>
          </a:p>
        </p:txBody>
      </p:sp>
      <p:sp>
        <p:nvSpPr>
          <p:cNvPr id="8" name="Rectangle 5"/>
          <p:cNvSpPr>
            <a:spLocks noGrp="1" noChangeArrowheads="1"/>
          </p:cNvSpPr>
          <p:nvPr>
            <p:ph type="ftr" sz="quarter" idx="11"/>
          </p:nvPr>
        </p:nvSpPr>
        <p:spPr/>
        <p:txBody>
          <a:bodyPr/>
          <a:lstStyle>
            <a:lvl1pPr>
              <a:defRPr/>
            </a:lvl1pPr>
          </a:lstStyle>
          <a:p>
            <a:pPr>
              <a:defRPr/>
            </a:pPr>
            <a:endParaRPr lang="en-US"/>
          </a:p>
        </p:txBody>
      </p:sp>
      <p:sp>
        <p:nvSpPr>
          <p:cNvPr id="9" name="Rectangle 6"/>
          <p:cNvSpPr>
            <a:spLocks noGrp="1" noChangeArrowheads="1"/>
          </p:cNvSpPr>
          <p:nvPr>
            <p:ph type="sldNum" sz="quarter" idx="12"/>
          </p:nvPr>
        </p:nvSpPr>
        <p:spPr/>
        <p:txBody>
          <a:bodyPr/>
          <a:lstStyle>
            <a:lvl1pPr>
              <a:defRPr smtClean="0"/>
            </a:lvl1pPr>
          </a:lstStyle>
          <a:p>
            <a:pPr>
              <a:defRPr/>
            </a:pPr>
            <a:fld id="{280D1AAD-EF9E-4146-B244-2AB6BB002D09}" type="slidenum">
              <a:rPr lang="en-US"/>
              <a:pPr>
                <a:defRPr/>
              </a:pPr>
              <a:t>‹#›</a:t>
            </a:fld>
            <a:endParaRPr lang="en-US"/>
          </a:p>
        </p:txBody>
      </p:sp>
    </p:spTree>
    <p:extLst>
      <p:ext uri="{BB962C8B-B14F-4D97-AF65-F5344CB8AC3E}">
        <p14:creationId xmlns:p14="http://schemas.microsoft.com/office/powerpoint/2010/main" val="51226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B6F826D-AEBD-AD44-B6C9-21806B639545}" type="slidenum">
              <a:rPr lang="en-US"/>
              <a:pPr>
                <a:defRPr/>
              </a:pPr>
              <a:t>‹#›</a:t>
            </a:fld>
            <a:endParaRPr lang="en-US"/>
          </a:p>
        </p:txBody>
      </p:sp>
    </p:spTree>
    <p:extLst>
      <p:ext uri="{BB962C8B-B14F-4D97-AF65-F5344CB8AC3E}">
        <p14:creationId xmlns:p14="http://schemas.microsoft.com/office/powerpoint/2010/main" val="102147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C83E874-1AC6-F148-8583-63950965DEF2}" type="slidenum">
              <a:rPr lang="en-US"/>
              <a:pPr>
                <a:defRPr/>
              </a:pPr>
              <a:t>‹#›</a:t>
            </a:fld>
            <a:endParaRPr lang="en-US"/>
          </a:p>
        </p:txBody>
      </p:sp>
    </p:spTree>
    <p:extLst>
      <p:ext uri="{BB962C8B-B14F-4D97-AF65-F5344CB8AC3E}">
        <p14:creationId xmlns:p14="http://schemas.microsoft.com/office/powerpoint/2010/main" val="137549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F151A8-8E15-244A-8FD5-4A3A93E44AE0}" type="slidenum">
              <a:rPr lang="en-US"/>
              <a:pPr>
                <a:defRPr/>
              </a:pPr>
              <a:t>‹#›</a:t>
            </a:fld>
            <a:endParaRPr lang="en-US"/>
          </a:p>
        </p:txBody>
      </p:sp>
    </p:spTree>
    <p:extLst>
      <p:ext uri="{BB962C8B-B14F-4D97-AF65-F5344CB8AC3E}">
        <p14:creationId xmlns:p14="http://schemas.microsoft.com/office/powerpoint/2010/main" val="626265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B5DC439-D9C4-4447-A376-2DFFABAF0F6A}" type="slidenum">
              <a:rPr lang="en-US"/>
              <a:pPr>
                <a:defRPr/>
              </a:pPr>
              <a:t>‹#›</a:t>
            </a:fld>
            <a:endParaRPr lang="en-US"/>
          </a:p>
        </p:txBody>
      </p:sp>
    </p:spTree>
    <p:extLst>
      <p:ext uri="{BB962C8B-B14F-4D97-AF65-F5344CB8AC3E}">
        <p14:creationId xmlns:p14="http://schemas.microsoft.com/office/powerpoint/2010/main" val="440598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E7B014D-4F07-CC46-949B-49ABF8DC1177}" type="slidenum">
              <a:rPr lang="en-US"/>
              <a:pPr>
                <a:defRPr/>
              </a:pPr>
              <a:t>‹#›</a:t>
            </a:fld>
            <a:endParaRPr lang="en-US"/>
          </a:p>
        </p:txBody>
      </p:sp>
    </p:spTree>
    <p:extLst>
      <p:ext uri="{BB962C8B-B14F-4D97-AF65-F5344CB8AC3E}">
        <p14:creationId xmlns:p14="http://schemas.microsoft.com/office/powerpoint/2010/main" val="10409002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5062C0B-7D03-5343-ABCB-FC56E7FD8931}" type="slidenum">
              <a:rPr lang="en-US"/>
              <a:pPr>
                <a:defRPr/>
              </a:pPr>
              <a:t>‹#›</a:t>
            </a:fld>
            <a:endParaRPr lang="en-US"/>
          </a:p>
        </p:txBody>
      </p:sp>
    </p:spTree>
    <p:extLst>
      <p:ext uri="{BB962C8B-B14F-4D97-AF65-F5344CB8AC3E}">
        <p14:creationId xmlns:p14="http://schemas.microsoft.com/office/powerpoint/2010/main" val="2262704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0B5C465-80AA-5D4A-9D9F-CD2CC76644C2}" type="slidenum">
              <a:rPr lang="en-US"/>
              <a:pPr>
                <a:defRPr/>
              </a:pPr>
              <a:t>‹#›</a:t>
            </a:fld>
            <a:endParaRPr lang="en-US"/>
          </a:p>
        </p:txBody>
      </p:sp>
    </p:spTree>
    <p:extLst>
      <p:ext uri="{BB962C8B-B14F-4D97-AF65-F5344CB8AC3E}">
        <p14:creationId xmlns:p14="http://schemas.microsoft.com/office/powerpoint/2010/main" val="489182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90EB34E-E622-7745-B3E1-A77FE21B77D3}" type="slidenum">
              <a:rPr lang="en-US"/>
              <a:pPr>
                <a:defRPr/>
              </a:pPr>
              <a:t>‹#›</a:t>
            </a:fld>
            <a:endParaRPr lang="en-US"/>
          </a:p>
        </p:txBody>
      </p:sp>
    </p:spTree>
    <p:extLst>
      <p:ext uri="{BB962C8B-B14F-4D97-AF65-F5344CB8AC3E}">
        <p14:creationId xmlns:p14="http://schemas.microsoft.com/office/powerpoint/2010/main" val="3886020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60E5871-B8E2-A145-A688-0300FF9A1873}" type="slidenum">
              <a:rPr lang="en-US"/>
              <a:pPr>
                <a:defRPr/>
              </a:pPr>
              <a:t>‹#›</a:t>
            </a:fld>
            <a:endParaRPr lang="en-US"/>
          </a:p>
        </p:txBody>
      </p:sp>
    </p:spTree>
    <p:extLst>
      <p:ext uri="{BB962C8B-B14F-4D97-AF65-F5344CB8AC3E}">
        <p14:creationId xmlns:p14="http://schemas.microsoft.com/office/powerpoint/2010/main" val="1256448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DFEF2DD-B3FE-5F4E-BE5E-5DECBE732251}" type="slidenum">
              <a:rPr lang="en-US"/>
              <a:pPr>
                <a:defRPr/>
              </a:pPr>
              <a:t>‹#›</a:t>
            </a:fld>
            <a:endParaRPr lang="en-US"/>
          </a:p>
        </p:txBody>
      </p:sp>
    </p:spTree>
    <p:extLst>
      <p:ext uri="{BB962C8B-B14F-4D97-AF65-F5344CB8AC3E}">
        <p14:creationId xmlns:p14="http://schemas.microsoft.com/office/powerpoint/2010/main" val="110502983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ea typeface="ＭＳ Ｐゴシック" pitchFamily="84" charset="-128"/>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ea typeface="ＭＳ Ｐゴシック" pitchFamily="84" charset="-128"/>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smtClean="0"/>
            </a:lvl1pPr>
          </a:lstStyle>
          <a:p>
            <a:pPr>
              <a:defRPr/>
            </a:pPr>
            <a:fld id="{F8E1CE71-B900-7E4F-964A-AEA8AAA08151}" type="slidenum">
              <a:rPr lang="en-US"/>
              <a:pPr>
                <a:defRPr/>
              </a:pPr>
              <a:t>‹#›</a:t>
            </a:fld>
            <a:endParaRPr lang="en-US"/>
          </a:p>
        </p:txBody>
      </p:sp>
      <p:sp>
        <p:nvSpPr>
          <p:cNvPr id="1031" name="Rectangle 8"/>
          <p:cNvSpPr>
            <a:spLocks noChangeArrowheads="1"/>
          </p:cNvSpPr>
          <p:nvPr userDrawn="1"/>
        </p:nvSpPr>
        <p:spPr bwMode="auto">
          <a:xfrm>
            <a:off x="152400" y="6583363"/>
            <a:ext cx="2338388" cy="274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200"/>
              <a:t>© 2014 Pearson Education, Inc.</a:t>
            </a:r>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pitchFamily="84" charset="-128"/>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pitchFamily="84" charset="-128"/>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pitchFamily="84" charset="-128"/>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pitchFamily="84" charset="-128"/>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pitchFamily="84" charset="-128"/>
        </a:defRPr>
      </a:lvl6pPr>
      <a:lvl7pPr marL="914400" algn="ctr" rtl="0" fontAlgn="base">
        <a:spcBef>
          <a:spcPct val="0"/>
        </a:spcBef>
        <a:spcAft>
          <a:spcPct val="0"/>
        </a:spcAft>
        <a:defRPr sz="4400">
          <a:solidFill>
            <a:schemeClr val="tx2"/>
          </a:solidFill>
          <a:latin typeface="Arial" charset="0"/>
          <a:ea typeface="ＭＳ Ｐゴシック" pitchFamily="84" charset="-128"/>
        </a:defRPr>
      </a:lvl7pPr>
      <a:lvl8pPr marL="1371600" algn="ctr" rtl="0" fontAlgn="base">
        <a:spcBef>
          <a:spcPct val="0"/>
        </a:spcBef>
        <a:spcAft>
          <a:spcPct val="0"/>
        </a:spcAft>
        <a:defRPr sz="4400">
          <a:solidFill>
            <a:schemeClr val="tx2"/>
          </a:solidFill>
          <a:latin typeface="Arial" charset="0"/>
          <a:ea typeface="ＭＳ Ｐゴシック" pitchFamily="84" charset="-128"/>
        </a:defRPr>
      </a:lvl8pPr>
      <a:lvl9pPr marL="1828800" algn="ctr" rtl="0" fontAlgn="base">
        <a:spcBef>
          <a:spcPct val="0"/>
        </a:spcBef>
        <a:spcAft>
          <a:spcPct val="0"/>
        </a:spcAft>
        <a:defRPr sz="4400">
          <a:solidFill>
            <a:schemeClr val="tx2"/>
          </a:solidFill>
          <a:latin typeface="Arial" charset="0"/>
          <a:ea typeface="ＭＳ Ｐゴシック"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0.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1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1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13.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1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15.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16.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17.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18.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19.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20.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 Id="rId3" Type="http://schemas.openxmlformats.org/officeDocument/2006/relationships/image" Target="../media/image21.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22.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 Id="rId3" Type="http://schemas.openxmlformats.org/officeDocument/2006/relationships/image" Target="../media/image23.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 Id="rId3" Type="http://schemas.openxmlformats.org/officeDocument/2006/relationships/image" Target="../media/image24.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 Id="rId3" Type="http://schemas.openxmlformats.org/officeDocument/2006/relationships/image" Target="../media/image2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074" name="Text Box 7"/>
          <p:cNvSpPr txBox="1">
            <a:spLocks noChangeArrowheads="1"/>
          </p:cNvSpPr>
          <p:nvPr/>
        </p:nvSpPr>
        <p:spPr bwMode="auto">
          <a:xfrm>
            <a:off x="5181600" y="1123158"/>
            <a:ext cx="3733800"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lnSpc>
                <a:spcPct val="150000"/>
              </a:lnSpc>
              <a:spcBef>
                <a:spcPct val="50000"/>
              </a:spcBef>
              <a:defRPr/>
            </a:pPr>
            <a:r>
              <a:rPr lang="en-US" b="1" dirty="0" smtClean="0">
                <a:solidFill>
                  <a:schemeClr val="bg1"/>
                </a:solidFill>
              </a:rPr>
              <a:t>Chapter 1</a:t>
            </a:r>
            <a:endParaRPr lang="en-US" dirty="0" smtClean="0">
              <a:solidFill>
                <a:schemeClr val="bg2"/>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4"/>
          <p:cNvSpPr txBox="1">
            <a:spLocks noChangeArrowheads="1"/>
          </p:cNvSpPr>
          <p:nvPr/>
        </p:nvSpPr>
        <p:spPr bwMode="auto">
          <a:xfrm>
            <a:off x="533400" y="0"/>
            <a:ext cx="830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dirty="0">
                <a:solidFill>
                  <a:schemeClr val="accent2"/>
                </a:solidFill>
              </a:rPr>
              <a:t>1.3 The </a:t>
            </a:r>
            <a:r>
              <a:rPr lang="en-US" sz="3200" dirty="0" smtClean="0">
                <a:solidFill>
                  <a:schemeClr val="accent2"/>
                </a:solidFill>
              </a:rPr>
              <a:t>“Obvious” </a:t>
            </a:r>
            <a:r>
              <a:rPr lang="en-US" sz="3200" dirty="0">
                <a:solidFill>
                  <a:schemeClr val="accent2"/>
                </a:solidFill>
              </a:rPr>
              <a:t>View</a:t>
            </a:r>
          </a:p>
        </p:txBody>
      </p:sp>
      <p:sp>
        <p:nvSpPr>
          <p:cNvPr id="11267" name="Text Box 5"/>
          <p:cNvSpPr txBox="1">
            <a:spLocks noChangeArrowheads="1"/>
          </p:cNvSpPr>
          <p:nvPr/>
        </p:nvSpPr>
        <p:spPr bwMode="auto">
          <a:xfrm>
            <a:off x="381000" y="838200"/>
            <a:ext cx="4495800" cy="564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r>
              <a:rPr lang="en-US">
                <a:solidFill>
                  <a:schemeClr val="accent2"/>
                </a:solidFill>
              </a:rPr>
              <a:t>Group stars into </a:t>
            </a:r>
            <a:r>
              <a:rPr lang="en-US"/>
              <a:t>constellations</a:t>
            </a:r>
            <a:r>
              <a:rPr lang="en-US">
                <a:solidFill>
                  <a:schemeClr val="accent2"/>
                </a:solidFill>
              </a:rPr>
              <a:t>: Figures having meaning to those doing the grouping</a:t>
            </a:r>
          </a:p>
          <a:p>
            <a:pPr eaLnBrk="1" hangingPunct="1"/>
            <a:endParaRPr lang="en-US">
              <a:solidFill>
                <a:schemeClr val="accent2"/>
              </a:solidFill>
            </a:endParaRPr>
          </a:p>
          <a:p>
            <a:pPr eaLnBrk="1" hangingPunct="1"/>
            <a:r>
              <a:rPr lang="en-US">
                <a:solidFill>
                  <a:schemeClr val="accent2"/>
                </a:solidFill>
              </a:rPr>
              <a:t>Useful:</a:t>
            </a:r>
            <a:r>
              <a:rPr lang="en-US"/>
              <a:t> Polaris</a:t>
            </a:r>
            <a:r>
              <a:rPr lang="en-US">
                <a:solidFill>
                  <a:schemeClr val="accent2"/>
                </a:solidFill>
              </a:rPr>
              <a:t>, which is almost due north</a:t>
            </a:r>
          </a:p>
          <a:p>
            <a:pPr eaLnBrk="1" hangingPunct="1"/>
            <a:endParaRPr lang="en-US">
              <a:solidFill>
                <a:schemeClr val="accent2"/>
              </a:solidFill>
            </a:endParaRPr>
          </a:p>
          <a:p>
            <a:pPr eaLnBrk="1" hangingPunct="1"/>
            <a:r>
              <a:rPr lang="en-US">
                <a:solidFill>
                  <a:schemeClr val="accent2"/>
                </a:solidFill>
              </a:rPr>
              <a:t>Useless: </a:t>
            </a:r>
            <a:r>
              <a:rPr lang="en-US"/>
              <a:t>Astrology</a:t>
            </a:r>
            <a:r>
              <a:rPr lang="en-US">
                <a:solidFill>
                  <a:schemeClr val="accent2"/>
                </a:solidFill>
              </a:rPr>
              <a:t>, which makes predictions about individuals based on the star patterns at their birth</a:t>
            </a:r>
            <a:endParaRPr lang="en-US"/>
          </a:p>
        </p:txBody>
      </p:sp>
      <p:pic>
        <p:nvPicPr>
          <p:cNvPr id="2" name="Picture 1" descr="01_08_FigureB_Anno.jpg"/>
          <p:cNvPicPr>
            <a:picLocks noChangeAspect="1"/>
          </p:cNvPicPr>
          <p:nvPr/>
        </p:nvPicPr>
        <p:blipFill rotWithShape="1">
          <a:blip r:embed="rId3">
            <a:extLst>
              <a:ext uri="{28A0092B-C50C-407E-A947-70E740481C1C}">
                <a14:useLocalDpi xmlns:a14="http://schemas.microsoft.com/office/drawing/2010/main" val="0"/>
              </a:ext>
            </a:extLst>
          </a:blip>
          <a:srcRect b="2730"/>
          <a:stretch/>
        </p:blipFill>
        <p:spPr>
          <a:xfrm>
            <a:off x="4953000" y="762001"/>
            <a:ext cx="4053839" cy="543059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1_09_Figure_Anno.jpg"/>
          <p:cNvPicPr>
            <a:picLocks noChangeAspect="1"/>
          </p:cNvPicPr>
          <p:nvPr/>
        </p:nvPicPr>
        <p:blipFill rotWithShape="1">
          <a:blip r:embed="rId3">
            <a:extLst>
              <a:ext uri="{28A0092B-C50C-407E-A947-70E740481C1C}">
                <a14:useLocalDpi xmlns:a14="http://schemas.microsoft.com/office/drawing/2010/main" val="0"/>
              </a:ext>
            </a:extLst>
          </a:blip>
          <a:srcRect b="4080"/>
          <a:stretch/>
        </p:blipFill>
        <p:spPr>
          <a:xfrm>
            <a:off x="266700" y="2258825"/>
            <a:ext cx="8549640" cy="3899893"/>
          </a:xfrm>
          <a:prstGeom prst="rect">
            <a:avLst/>
          </a:prstGeom>
        </p:spPr>
      </p:pic>
      <p:sp>
        <p:nvSpPr>
          <p:cNvPr id="12290" name="Text Box 2"/>
          <p:cNvSpPr txBox="1">
            <a:spLocks noChangeArrowheads="1"/>
          </p:cNvSpPr>
          <p:nvPr/>
        </p:nvSpPr>
        <p:spPr bwMode="auto">
          <a:xfrm>
            <a:off x="533400" y="0"/>
            <a:ext cx="830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dirty="0">
                <a:solidFill>
                  <a:schemeClr val="accent2"/>
                </a:solidFill>
              </a:rPr>
              <a:t>1.3 The </a:t>
            </a:r>
            <a:r>
              <a:rPr lang="en-US" sz="3200" dirty="0" smtClean="0">
                <a:solidFill>
                  <a:schemeClr val="accent2"/>
                </a:solidFill>
              </a:rPr>
              <a:t>“Obvious” </a:t>
            </a:r>
            <a:r>
              <a:rPr lang="en-US" sz="3200" dirty="0">
                <a:solidFill>
                  <a:schemeClr val="accent2"/>
                </a:solidFill>
              </a:rPr>
              <a:t>View</a:t>
            </a:r>
          </a:p>
        </p:txBody>
      </p:sp>
      <p:sp>
        <p:nvSpPr>
          <p:cNvPr id="12291" name="Text Box 3"/>
          <p:cNvSpPr txBox="1">
            <a:spLocks noChangeArrowheads="1"/>
          </p:cNvSpPr>
          <p:nvPr/>
        </p:nvSpPr>
        <p:spPr bwMode="auto">
          <a:xfrm>
            <a:off x="381000" y="914400"/>
            <a:ext cx="84582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pPr>
            <a:r>
              <a:rPr lang="en-US">
                <a:solidFill>
                  <a:schemeClr val="accent2"/>
                </a:solidFill>
              </a:rPr>
              <a:t>Stars that appear close in the sky may not actually be close in space</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33400" y="0"/>
            <a:ext cx="830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dirty="0">
                <a:solidFill>
                  <a:schemeClr val="accent2"/>
                </a:solidFill>
              </a:rPr>
              <a:t>1.3 The </a:t>
            </a:r>
            <a:r>
              <a:rPr lang="en-US" sz="3200" dirty="0" smtClean="0">
                <a:solidFill>
                  <a:schemeClr val="accent2"/>
                </a:solidFill>
              </a:rPr>
              <a:t>“Obvious</a:t>
            </a:r>
            <a:r>
              <a:rPr lang="en-US" altLang="ja-JP" sz="3200" dirty="0" smtClean="0">
                <a:solidFill>
                  <a:schemeClr val="accent2"/>
                </a:solidFill>
              </a:rPr>
              <a:t>”</a:t>
            </a:r>
            <a:r>
              <a:rPr lang="en-US" sz="3200" dirty="0" smtClean="0">
                <a:solidFill>
                  <a:schemeClr val="accent2"/>
                </a:solidFill>
              </a:rPr>
              <a:t> </a:t>
            </a:r>
            <a:r>
              <a:rPr lang="en-US" sz="3200" dirty="0">
                <a:solidFill>
                  <a:schemeClr val="accent2"/>
                </a:solidFill>
              </a:rPr>
              <a:t>View</a:t>
            </a:r>
          </a:p>
        </p:txBody>
      </p:sp>
      <p:sp>
        <p:nvSpPr>
          <p:cNvPr id="13315" name="Text Box 3"/>
          <p:cNvSpPr txBox="1">
            <a:spLocks noChangeArrowheads="1"/>
          </p:cNvSpPr>
          <p:nvPr/>
        </p:nvSpPr>
        <p:spPr bwMode="auto">
          <a:xfrm>
            <a:off x="228600" y="1219200"/>
            <a:ext cx="4648200"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pPr>
            <a:r>
              <a:rPr lang="en-US" dirty="0">
                <a:solidFill>
                  <a:schemeClr val="accent2"/>
                </a:solidFill>
              </a:rPr>
              <a:t>The </a:t>
            </a:r>
            <a:r>
              <a:rPr lang="en-US" dirty="0"/>
              <a:t>celestial sphere</a:t>
            </a:r>
            <a:r>
              <a:rPr lang="en-US" dirty="0">
                <a:solidFill>
                  <a:schemeClr val="accent2"/>
                </a:solidFill>
              </a:rPr>
              <a:t>:</a:t>
            </a:r>
          </a:p>
          <a:p>
            <a:pPr eaLnBrk="1" hangingPunct="1">
              <a:spcBef>
                <a:spcPct val="50000"/>
              </a:spcBef>
            </a:pPr>
            <a:r>
              <a:rPr lang="en-US" dirty="0">
                <a:solidFill>
                  <a:schemeClr val="accent2"/>
                </a:solidFill>
              </a:rPr>
              <a:t>Stars </a:t>
            </a:r>
            <a:r>
              <a:rPr lang="en-US" i="1" dirty="0"/>
              <a:t>seem</a:t>
            </a:r>
            <a:r>
              <a:rPr lang="en-US" dirty="0">
                <a:solidFill>
                  <a:schemeClr val="accent2"/>
                </a:solidFill>
              </a:rPr>
              <a:t> to be on the inner surface of a sphere surrounding the Earth</a:t>
            </a:r>
          </a:p>
          <a:p>
            <a:pPr eaLnBrk="1" hangingPunct="1">
              <a:spcBef>
                <a:spcPct val="50000"/>
              </a:spcBef>
            </a:pPr>
            <a:r>
              <a:rPr lang="en-US" dirty="0">
                <a:solidFill>
                  <a:schemeClr val="accent2"/>
                </a:solidFill>
              </a:rPr>
              <a:t>They </a:t>
            </a:r>
            <a:r>
              <a:rPr lang="en-US" dirty="0" smtClean="0">
                <a:solidFill>
                  <a:schemeClr val="accent2"/>
                </a:solidFill>
              </a:rPr>
              <a:t>aren’t</a:t>
            </a:r>
            <a:r>
              <a:rPr lang="en-US" dirty="0">
                <a:solidFill>
                  <a:schemeClr val="accent2"/>
                </a:solidFill>
              </a:rPr>
              <a:t>, but can use two-dimensional spherical coordinates (similar to latitude and longitude) to locate sky objects</a:t>
            </a:r>
          </a:p>
        </p:txBody>
      </p:sp>
      <p:pic>
        <p:nvPicPr>
          <p:cNvPr id="2" name="Picture 1" descr="01_11_Figure_Anno.jpg"/>
          <p:cNvPicPr>
            <a:picLocks noChangeAspect="1"/>
          </p:cNvPicPr>
          <p:nvPr/>
        </p:nvPicPr>
        <p:blipFill rotWithShape="1">
          <a:blip r:embed="rId3">
            <a:extLst>
              <a:ext uri="{28A0092B-C50C-407E-A947-70E740481C1C}">
                <a14:useLocalDpi xmlns:a14="http://schemas.microsoft.com/office/drawing/2010/main" val="0"/>
              </a:ext>
            </a:extLst>
          </a:blip>
          <a:srcRect b="3029"/>
          <a:stretch/>
        </p:blipFill>
        <p:spPr>
          <a:xfrm>
            <a:off x="5029200" y="990600"/>
            <a:ext cx="3886200" cy="490443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533400" y="0"/>
            <a:ext cx="830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dirty="0">
                <a:solidFill>
                  <a:schemeClr val="accent2"/>
                </a:solidFill>
              </a:rPr>
              <a:t>More Precisely 1-1: Angular Measure</a:t>
            </a:r>
          </a:p>
        </p:txBody>
      </p:sp>
      <p:sp>
        <p:nvSpPr>
          <p:cNvPr id="14339" name="Text Box 3"/>
          <p:cNvSpPr txBox="1">
            <a:spLocks noChangeArrowheads="1"/>
          </p:cNvSpPr>
          <p:nvPr/>
        </p:nvSpPr>
        <p:spPr bwMode="auto">
          <a:xfrm>
            <a:off x="152400" y="1298575"/>
            <a:ext cx="4419600" cy="425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buFontTx/>
              <a:buChar char="•"/>
            </a:pPr>
            <a:r>
              <a:rPr lang="en-US" sz="2600" dirty="0">
                <a:solidFill>
                  <a:schemeClr val="accent2"/>
                </a:solidFill>
              </a:rPr>
              <a:t> Full circle contains 360</a:t>
            </a:r>
            <a:r>
              <a:rPr lang="en-US" sz="2600" dirty="0">
                <a:solidFill>
                  <a:schemeClr val="accent2"/>
                </a:solidFill>
                <a:cs typeface="Arial" charset="0"/>
              </a:rPr>
              <a:t>° (degrees)</a:t>
            </a:r>
          </a:p>
          <a:p>
            <a:pPr eaLnBrk="1" hangingPunct="1">
              <a:spcBef>
                <a:spcPct val="50000"/>
              </a:spcBef>
              <a:buFontTx/>
              <a:buChar char="•"/>
            </a:pPr>
            <a:r>
              <a:rPr lang="en-US" sz="2600" dirty="0">
                <a:solidFill>
                  <a:schemeClr val="accent2"/>
                </a:solidFill>
                <a:cs typeface="Arial" charset="0"/>
              </a:rPr>
              <a:t> Each degree contains 60</a:t>
            </a:r>
            <a:r>
              <a:rPr lang="en-US" sz="2600" dirty="0">
                <a:solidFill>
                  <a:schemeClr val="accent2"/>
                </a:solidFill>
              </a:rPr>
              <a:t>′</a:t>
            </a:r>
            <a:r>
              <a:rPr lang="en-US" sz="2600" dirty="0">
                <a:solidFill>
                  <a:schemeClr val="accent2"/>
                </a:solidFill>
                <a:cs typeface="Arial" charset="0"/>
              </a:rPr>
              <a:t> (arc-minutes)</a:t>
            </a:r>
          </a:p>
          <a:p>
            <a:pPr eaLnBrk="1" hangingPunct="1">
              <a:spcBef>
                <a:spcPct val="50000"/>
              </a:spcBef>
              <a:buFontTx/>
              <a:buChar char="•"/>
            </a:pPr>
            <a:r>
              <a:rPr lang="en-US" sz="2600" dirty="0">
                <a:solidFill>
                  <a:schemeClr val="accent2"/>
                </a:solidFill>
                <a:cs typeface="Arial" charset="0"/>
              </a:rPr>
              <a:t> Each arc-minute contains 60</a:t>
            </a:r>
            <a:r>
              <a:rPr lang="en-US" sz="2600" dirty="0">
                <a:solidFill>
                  <a:schemeClr val="accent2"/>
                </a:solidFill>
              </a:rPr>
              <a:t>′′</a:t>
            </a:r>
            <a:r>
              <a:rPr lang="en-US" sz="2600" dirty="0">
                <a:solidFill>
                  <a:schemeClr val="accent2"/>
                </a:solidFill>
                <a:cs typeface="Arial" charset="0"/>
              </a:rPr>
              <a:t> (arc-seconds)</a:t>
            </a:r>
          </a:p>
          <a:p>
            <a:pPr eaLnBrk="1" hangingPunct="1">
              <a:spcBef>
                <a:spcPct val="50000"/>
              </a:spcBef>
              <a:buFontTx/>
              <a:buChar char="•"/>
            </a:pPr>
            <a:r>
              <a:rPr lang="en-US" sz="2600" dirty="0">
                <a:solidFill>
                  <a:schemeClr val="accent2"/>
                </a:solidFill>
                <a:cs typeface="Arial" charset="0"/>
              </a:rPr>
              <a:t> Angular size of an object depends on its actual size and distance from viewer</a:t>
            </a:r>
          </a:p>
        </p:txBody>
      </p:sp>
      <p:pic>
        <p:nvPicPr>
          <p:cNvPr id="2" name="Picture 1" descr="01_Pg14_UnFigure.jpg"/>
          <p:cNvPicPr>
            <a:picLocks noChangeAspect="1"/>
          </p:cNvPicPr>
          <p:nvPr/>
        </p:nvPicPr>
        <p:blipFill rotWithShape="1">
          <a:blip r:embed="rId3">
            <a:extLst>
              <a:ext uri="{28A0092B-C50C-407E-A947-70E740481C1C}">
                <a14:useLocalDpi xmlns:a14="http://schemas.microsoft.com/office/drawing/2010/main" val="0"/>
              </a:ext>
            </a:extLst>
          </a:blip>
          <a:srcRect b="2801"/>
          <a:stretch/>
        </p:blipFill>
        <p:spPr>
          <a:xfrm>
            <a:off x="4953000" y="1219200"/>
            <a:ext cx="3932386" cy="4495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533400" y="0"/>
            <a:ext cx="830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dirty="0">
                <a:solidFill>
                  <a:schemeClr val="accent2"/>
                </a:solidFill>
              </a:rPr>
              <a:t>1.4 </a:t>
            </a:r>
            <a:r>
              <a:rPr lang="en-US" sz="3200" dirty="0" smtClean="0">
                <a:solidFill>
                  <a:schemeClr val="accent2"/>
                </a:solidFill>
              </a:rPr>
              <a:t>Earth’s </a:t>
            </a:r>
            <a:r>
              <a:rPr lang="en-US" sz="3200" dirty="0">
                <a:solidFill>
                  <a:schemeClr val="accent2"/>
                </a:solidFill>
              </a:rPr>
              <a:t>Orbital Motion</a:t>
            </a:r>
          </a:p>
        </p:txBody>
      </p:sp>
      <p:sp>
        <p:nvSpPr>
          <p:cNvPr id="15363" name="Text Box 3"/>
          <p:cNvSpPr txBox="1">
            <a:spLocks noChangeArrowheads="1"/>
          </p:cNvSpPr>
          <p:nvPr/>
        </p:nvSpPr>
        <p:spPr bwMode="auto">
          <a:xfrm>
            <a:off x="228600" y="1354138"/>
            <a:ext cx="4648200" cy="457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buFontTx/>
              <a:buChar char="•"/>
            </a:pPr>
            <a:r>
              <a:rPr lang="en-US" dirty="0">
                <a:solidFill>
                  <a:schemeClr val="accent2"/>
                </a:solidFill>
              </a:rPr>
              <a:t> Daily cycle, noon to </a:t>
            </a:r>
            <a:r>
              <a:rPr lang="en-US" dirty="0" smtClean="0">
                <a:solidFill>
                  <a:schemeClr val="accent2"/>
                </a:solidFill>
              </a:rPr>
              <a:t>noon, </a:t>
            </a:r>
            <a:r>
              <a:rPr lang="en-US" dirty="0">
                <a:solidFill>
                  <a:schemeClr val="accent2"/>
                </a:solidFill>
              </a:rPr>
              <a:t>is </a:t>
            </a:r>
            <a:r>
              <a:rPr lang="en-US" dirty="0"/>
              <a:t>diurnal motion</a:t>
            </a:r>
            <a:r>
              <a:rPr lang="en-US" dirty="0">
                <a:solidFill>
                  <a:schemeClr val="accent2"/>
                </a:solidFill>
              </a:rPr>
              <a:t> </a:t>
            </a:r>
            <a:r>
              <a:rPr lang="en-US" dirty="0">
                <a:solidFill>
                  <a:schemeClr val="accent2"/>
                </a:solidFill>
                <a:cs typeface="Arial" charset="0"/>
              </a:rPr>
              <a:t>—</a:t>
            </a:r>
            <a:r>
              <a:rPr lang="en-US" dirty="0">
                <a:solidFill>
                  <a:schemeClr val="accent2"/>
                </a:solidFill>
              </a:rPr>
              <a:t>solar day</a:t>
            </a:r>
          </a:p>
          <a:p>
            <a:pPr eaLnBrk="1" hangingPunct="1">
              <a:spcBef>
                <a:spcPct val="50000"/>
              </a:spcBef>
              <a:buFontTx/>
              <a:buChar char="•"/>
            </a:pPr>
            <a:r>
              <a:rPr lang="en-US" dirty="0">
                <a:solidFill>
                  <a:schemeClr val="accent2"/>
                </a:solidFill>
              </a:rPr>
              <a:t> Stars </a:t>
            </a:r>
            <a:r>
              <a:rPr lang="en-US" dirty="0" smtClean="0">
                <a:solidFill>
                  <a:schemeClr val="accent2"/>
                </a:solidFill>
              </a:rPr>
              <a:t>aren’t </a:t>
            </a:r>
            <a:r>
              <a:rPr lang="en-US" dirty="0">
                <a:solidFill>
                  <a:schemeClr val="accent2"/>
                </a:solidFill>
              </a:rPr>
              <a:t>in quite the same place 24 hours later, though, due to </a:t>
            </a:r>
            <a:r>
              <a:rPr lang="en-US" dirty="0" smtClean="0">
                <a:solidFill>
                  <a:schemeClr val="accent2"/>
                </a:solidFill>
              </a:rPr>
              <a:t>Earth’s </a:t>
            </a:r>
            <a:r>
              <a:rPr lang="en-US" dirty="0">
                <a:solidFill>
                  <a:schemeClr val="accent2"/>
                </a:solidFill>
              </a:rPr>
              <a:t>rotation around Sun; when they are once again in the same place, one </a:t>
            </a:r>
            <a:r>
              <a:rPr lang="en-US" dirty="0"/>
              <a:t>sidereal day</a:t>
            </a:r>
            <a:r>
              <a:rPr lang="en-US" dirty="0">
                <a:solidFill>
                  <a:schemeClr val="accent2"/>
                </a:solidFill>
              </a:rPr>
              <a:t> has passed</a:t>
            </a:r>
          </a:p>
        </p:txBody>
      </p:sp>
      <p:pic>
        <p:nvPicPr>
          <p:cNvPr id="2" name="Picture 1" descr="01_13_Figure.jpg"/>
          <p:cNvPicPr>
            <a:picLocks noChangeAspect="1"/>
          </p:cNvPicPr>
          <p:nvPr/>
        </p:nvPicPr>
        <p:blipFill rotWithShape="1">
          <a:blip r:embed="rId3">
            <a:extLst>
              <a:ext uri="{28A0092B-C50C-407E-A947-70E740481C1C}">
                <a14:useLocalDpi xmlns:a14="http://schemas.microsoft.com/office/drawing/2010/main" val="0"/>
              </a:ext>
            </a:extLst>
          </a:blip>
          <a:srcRect b="2879"/>
          <a:stretch/>
        </p:blipFill>
        <p:spPr>
          <a:xfrm>
            <a:off x="5257800" y="914400"/>
            <a:ext cx="3593945" cy="560947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533400" y="0"/>
            <a:ext cx="830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dirty="0">
                <a:solidFill>
                  <a:schemeClr val="accent2"/>
                </a:solidFill>
              </a:rPr>
              <a:t>1.4 </a:t>
            </a:r>
            <a:r>
              <a:rPr lang="en-US" sz="3200" dirty="0" smtClean="0">
                <a:solidFill>
                  <a:schemeClr val="accent2"/>
                </a:solidFill>
              </a:rPr>
              <a:t>Earth’s </a:t>
            </a:r>
            <a:r>
              <a:rPr lang="en-US" sz="3200" dirty="0">
                <a:solidFill>
                  <a:schemeClr val="accent2"/>
                </a:solidFill>
              </a:rPr>
              <a:t>Orbital Motion</a:t>
            </a:r>
          </a:p>
        </p:txBody>
      </p:sp>
      <p:sp>
        <p:nvSpPr>
          <p:cNvPr id="16387" name="Text Box 3"/>
          <p:cNvSpPr txBox="1">
            <a:spLocks noChangeArrowheads="1"/>
          </p:cNvSpPr>
          <p:nvPr/>
        </p:nvSpPr>
        <p:spPr bwMode="auto">
          <a:xfrm>
            <a:off x="381000" y="838200"/>
            <a:ext cx="85344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dirty="0">
                <a:solidFill>
                  <a:schemeClr val="accent2"/>
                </a:solidFill>
              </a:rPr>
              <a:t>Seasonal changes to night sky are due </a:t>
            </a:r>
            <a:r>
              <a:rPr lang="en-US" dirty="0" smtClean="0">
                <a:solidFill>
                  <a:schemeClr val="accent2"/>
                </a:solidFill>
              </a:rPr>
              <a:t>to</a:t>
            </a:r>
            <a:br>
              <a:rPr lang="en-US" dirty="0" smtClean="0">
                <a:solidFill>
                  <a:schemeClr val="accent2"/>
                </a:solidFill>
              </a:rPr>
            </a:br>
            <a:r>
              <a:rPr lang="en-US" dirty="0" smtClean="0">
                <a:solidFill>
                  <a:schemeClr val="accent2"/>
                </a:solidFill>
              </a:rPr>
              <a:t>Earth’s </a:t>
            </a:r>
            <a:r>
              <a:rPr lang="en-US" dirty="0">
                <a:solidFill>
                  <a:schemeClr val="accent2"/>
                </a:solidFill>
              </a:rPr>
              <a:t>motion around Sun</a:t>
            </a:r>
          </a:p>
        </p:txBody>
      </p:sp>
      <p:pic>
        <p:nvPicPr>
          <p:cNvPr id="2" name="Picture 1" descr="01_14_Figure.jpg"/>
          <p:cNvPicPr>
            <a:picLocks noChangeAspect="1"/>
          </p:cNvPicPr>
          <p:nvPr/>
        </p:nvPicPr>
        <p:blipFill rotWithShape="1">
          <a:blip r:embed="rId3">
            <a:extLst>
              <a:ext uri="{28A0092B-C50C-407E-A947-70E740481C1C}">
                <a14:useLocalDpi xmlns:a14="http://schemas.microsoft.com/office/drawing/2010/main" val="0"/>
              </a:ext>
            </a:extLst>
          </a:blip>
          <a:srcRect b="3883"/>
          <a:stretch/>
        </p:blipFill>
        <p:spPr>
          <a:xfrm>
            <a:off x="304800" y="1905000"/>
            <a:ext cx="8601456" cy="448237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533400" y="0"/>
            <a:ext cx="830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dirty="0">
                <a:solidFill>
                  <a:schemeClr val="accent2"/>
                </a:solidFill>
              </a:rPr>
              <a:t>1.4 </a:t>
            </a:r>
            <a:r>
              <a:rPr lang="en-US" sz="3200" dirty="0" smtClean="0">
                <a:solidFill>
                  <a:schemeClr val="accent2"/>
                </a:solidFill>
              </a:rPr>
              <a:t>Earth’s </a:t>
            </a:r>
            <a:r>
              <a:rPr lang="en-US" sz="3200" dirty="0">
                <a:solidFill>
                  <a:schemeClr val="accent2"/>
                </a:solidFill>
              </a:rPr>
              <a:t>Orbital Motion</a:t>
            </a:r>
          </a:p>
        </p:txBody>
      </p:sp>
      <p:sp>
        <p:nvSpPr>
          <p:cNvPr id="17411" name="Text Box 3"/>
          <p:cNvSpPr txBox="1">
            <a:spLocks noChangeArrowheads="1"/>
          </p:cNvSpPr>
          <p:nvPr/>
        </p:nvSpPr>
        <p:spPr bwMode="auto">
          <a:xfrm>
            <a:off x="304800" y="533400"/>
            <a:ext cx="85344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pPr>
            <a:r>
              <a:rPr lang="en-US" dirty="0">
                <a:solidFill>
                  <a:schemeClr val="accent2"/>
                </a:solidFill>
              </a:rPr>
              <a:t>Twelve constellations Sun moves through during the year are called the zodiac; path is ecliptic</a:t>
            </a:r>
          </a:p>
        </p:txBody>
      </p:sp>
      <p:pic>
        <p:nvPicPr>
          <p:cNvPr id="2" name="Picture 1" descr="01_15_Figure_Anno.jpg"/>
          <p:cNvPicPr>
            <a:picLocks noChangeAspect="1"/>
          </p:cNvPicPr>
          <p:nvPr/>
        </p:nvPicPr>
        <p:blipFill rotWithShape="1">
          <a:blip r:embed="rId3">
            <a:extLst>
              <a:ext uri="{28A0092B-C50C-407E-A947-70E740481C1C}">
                <a14:useLocalDpi xmlns:a14="http://schemas.microsoft.com/office/drawing/2010/main" val="0"/>
              </a:ext>
            </a:extLst>
          </a:blip>
          <a:srcRect b="2781"/>
          <a:stretch/>
        </p:blipFill>
        <p:spPr>
          <a:xfrm>
            <a:off x="1104900" y="1497405"/>
            <a:ext cx="6934200" cy="51026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533400" y="0"/>
            <a:ext cx="830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dirty="0">
                <a:solidFill>
                  <a:schemeClr val="accent2"/>
                </a:solidFill>
              </a:rPr>
              <a:t>1.4 </a:t>
            </a:r>
            <a:r>
              <a:rPr lang="en-US" sz="3200" dirty="0" smtClean="0">
                <a:solidFill>
                  <a:schemeClr val="accent2"/>
                </a:solidFill>
              </a:rPr>
              <a:t>Earth’s </a:t>
            </a:r>
            <a:r>
              <a:rPr lang="en-US" sz="3200" dirty="0">
                <a:solidFill>
                  <a:schemeClr val="accent2"/>
                </a:solidFill>
              </a:rPr>
              <a:t>Orbital Motion</a:t>
            </a:r>
          </a:p>
        </p:txBody>
      </p:sp>
      <p:sp>
        <p:nvSpPr>
          <p:cNvPr id="18435" name="Text Box 3"/>
          <p:cNvSpPr txBox="1">
            <a:spLocks noChangeArrowheads="1"/>
          </p:cNvSpPr>
          <p:nvPr/>
        </p:nvSpPr>
        <p:spPr bwMode="auto">
          <a:xfrm>
            <a:off x="304800" y="457200"/>
            <a:ext cx="8534400" cy="2554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buFontTx/>
              <a:buChar char="•"/>
            </a:pPr>
            <a:r>
              <a:rPr lang="en-US" dirty="0">
                <a:solidFill>
                  <a:schemeClr val="accent2"/>
                </a:solidFill>
              </a:rPr>
              <a:t> </a:t>
            </a:r>
            <a:r>
              <a:rPr lang="en-US" sz="2400" dirty="0"/>
              <a:t>Ecliptic</a:t>
            </a:r>
            <a:r>
              <a:rPr lang="en-US" sz="2400" dirty="0">
                <a:solidFill>
                  <a:schemeClr val="accent2"/>
                </a:solidFill>
              </a:rPr>
              <a:t> is plane of </a:t>
            </a:r>
            <a:r>
              <a:rPr lang="en-US" sz="2400" dirty="0" smtClean="0">
                <a:solidFill>
                  <a:schemeClr val="accent2"/>
                </a:solidFill>
              </a:rPr>
              <a:t>Earth’s </a:t>
            </a:r>
            <a:r>
              <a:rPr lang="en-US" sz="2400" dirty="0">
                <a:solidFill>
                  <a:schemeClr val="accent2"/>
                </a:solidFill>
              </a:rPr>
              <a:t>path around Sun; at 23.5</a:t>
            </a:r>
            <a:r>
              <a:rPr lang="en-US" sz="2400" dirty="0">
                <a:solidFill>
                  <a:schemeClr val="accent2"/>
                </a:solidFill>
                <a:cs typeface="Arial" charset="0"/>
              </a:rPr>
              <a:t>° to celestial equator</a:t>
            </a:r>
          </a:p>
          <a:p>
            <a:pPr eaLnBrk="1" hangingPunct="1">
              <a:spcBef>
                <a:spcPct val="50000"/>
              </a:spcBef>
              <a:buFontTx/>
              <a:buChar char="•"/>
            </a:pPr>
            <a:r>
              <a:rPr lang="en-US" sz="2400" dirty="0">
                <a:solidFill>
                  <a:schemeClr val="accent2"/>
                </a:solidFill>
              </a:rPr>
              <a:t> Northernmost point of path (above celestial equator) is </a:t>
            </a:r>
            <a:r>
              <a:rPr lang="en-US" sz="2400" dirty="0"/>
              <a:t>summer solstice</a:t>
            </a:r>
            <a:r>
              <a:rPr lang="en-US" sz="2400" dirty="0">
                <a:solidFill>
                  <a:schemeClr val="accent2"/>
                </a:solidFill>
              </a:rPr>
              <a:t>; southernmost is </a:t>
            </a:r>
            <a:r>
              <a:rPr lang="en-US" sz="2400" dirty="0"/>
              <a:t>winter solstice</a:t>
            </a:r>
            <a:r>
              <a:rPr lang="en-US" sz="2400" dirty="0">
                <a:solidFill>
                  <a:schemeClr val="accent2"/>
                </a:solidFill>
              </a:rPr>
              <a:t>; points where path crosses celestial equator are </a:t>
            </a:r>
            <a:r>
              <a:rPr lang="en-US" sz="2400" dirty="0"/>
              <a:t>vernal </a:t>
            </a:r>
            <a:r>
              <a:rPr lang="en-US" sz="2400" dirty="0">
                <a:solidFill>
                  <a:schemeClr val="accent2"/>
                </a:solidFill>
              </a:rPr>
              <a:t>and </a:t>
            </a:r>
            <a:r>
              <a:rPr lang="en-US" sz="2400" dirty="0"/>
              <a:t>autumnal equinoxes</a:t>
            </a:r>
          </a:p>
        </p:txBody>
      </p:sp>
      <p:sp>
        <p:nvSpPr>
          <p:cNvPr id="18436" name="Text Box 6"/>
          <p:cNvSpPr txBox="1">
            <a:spLocks noChangeArrowheads="1"/>
          </p:cNvSpPr>
          <p:nvPr/>
        </p:nvSpPr>
        <p:spPr bwMode="auto">
          <a:xfrm>
            <a:off x="304800" y="3048000"/>
            <a:ext cx="2895600" cy="319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buFontTx/>
              <a:buChar char="•"/>
            </a:pPr>
            <a:r>
              <a:rPr lang="en-US" sz="2400" dirty="0">
                <a:solidFill>
                  <a:schemeClr val="accent2"/>
                </a:solidFill>
              </a:rPr>
              <a:t> Combination of day length and sunlight angle gives seasons</a:t>
            </a:r>
          </a:p>
          <a:p>
            <a:pPr eaLnBrk="1" hangingPunct="1">
              <a:spcBef>
                <a:spcPct val="50000"/>
              </a:spcBef>
              <a:buFontTx/>
              <a:buChar char="•"/>
            </a:pPr>
            <a:r>
              <a:rPr lang="en-US" sz="2400" dirty="0">
                <a:solidFill>
                  <a:schemeClr val="accent2"/>
                </a:solidFill>
              </a:rPr>
              <a:t> Time from one vernal equinox to next is </a:t>
            </a:r>
            <a:r>
              <a:rPr lang="en-US" sz="2400" dirty="0"/>
              <a:t>tropical year</a:t>
            </a:r>
          </a:p>
        </p:txBody>
      </p:sp>
      <p:pic>
        <p:nvPicPr>
          <p:cNvPr id="2" name="Picture 1" descr="01_17_Figure_Anno.jpg"/>
          <p:cNvPicPr>
            <a:picLocks noChangeAspect="1"/>
          </p:cNvPicPr>
          <p:nvPr/>
        </p:nvPicPr>
        <p:blipFill rotWithShape="1">
          <a:blip r:embed="rId3">
            <a:extLst>
              <a:ext uri="{28A0092B-C50C-407E-A947-70E740481C1C}">
                <a14:useLocalDpi xmlns:a14="http://schemas.microsoft.com/office/drawing/2010/main" val="0"/>
              </a:ext>
            </a:extLst>
          </a:blip>
          <a:srcRect b="2780"/>
          <a:stretch/>
        </p:blipFill>
        <p:spPr>
          <a:xfrm>
            <a:off x="3529030" y="2910840"/>
            <a:ext cx="5233970" cy="364236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533400" y="0"/>
            <a:ext cx="830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dirty="0">
                <a:solidFill>
                  <a:schemeClr val="accent2"/>
                </a:solidFill>
              </a:rPr>
              <a:t>1.4 </a:t>
            </a:r>
            <a:r>
              <a:rPr lang="en-US" sz="3200" dirty="0" smtClean="0">
                <a:solidFill>
                  <a:schemeClr val="accent2"/>
                </a:solidFill>
              </a:rPr>
              <a:t>Earth’s </a:t>
            </a:r>
            <a:r>
              <a:rPr lang="en-US" sz="3200" dirty="0">
                <a:solidFill>
                  <a:schemeClr val="accent2"/>
                </a:solidFill>
              </a:rPr>
              <a:t>Orbital Motion</a:t>
            </a:r>
          </a:p>
        </p:txBody>
      </p:sp>
      <p:sp>
        <p:nvSpPr>
          <p:cNvPr id="19459" name="Text Box 3"/>
          <p:cNvSpPr txBox="1">
            <a:spLocks noChangeArrowheads="1"/>
          </p:cNvSpPr>
          <p:nvPr/>
        </p:nvSpPr>
        <p:spPr bwMode="auto">
          <a:xfrm>
            <a:off x="457200" y="762000"/>
            <a:ext cx="83058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pPr>
            <a:r>
              <a:rPr lang="en-US" dirty="0"/>
              <a:t>Precession</a:t>
            </a:r>
            <a:r>
              <a:rPr lang="en-US" dirty="0">
                <a:solidFill>
                  <a:schemeClr val="accent2"/>
                </a:solidFill>
              </a:rPr>
              <a:t>: rotation of </a:t>
            </a:r>
            <a:r>
              <a:rPr lang="en-US" dirty="0" smtClean="0">
                <a:solidFill>
                  <a:schemeClr val="accent2"/>
                </a:solidFill>
              </a:rPr>
              <a:t>Earth’s </a:t>
            </a:r>
            <a:r>
              <a:rPr lang="en-US" dirty="0">
                <a:solidFill>
                  <a:schemeClr val="accent2"/>
                </a:solidFill>
              </a:rPr>
              <a:t>axis itself; makes one complete circle in about 26,000 years</a:t>
            </a:r>
          </a:p>
        </p:txBody>
      </p:sp>
      <p:pic>
        <p:nvPicPr>
          <p:cNvPr id="2" name="Picture 1" descr="01_19_FigureA_Anno.jpg"/>
          <p:cNvPicPr>
            <a:picLocks noChangeAspect="1"/>
          </p:cNvPicPr>
          <p:nvPr/>
        </p:nvPicPr>
        <p:blipFill rotWithShape="1">
          <a:blip r:embed="rId3">
            <a:extLst>
              <a:ext uri="{28A0092B-C50C-407E-A947-70E740481C1C}">
                <a14:useLocalDpi xmlns:a14="http://schemas.microsoft.com/office/drawing/2010/main" val="0"/>
              </a:ext>
            </a:extLst>
          </a:blip>
          <a:srcRect b="2661"/>
          <a:stretch/>
        </p:blipFill>
        <p:spPr>
          <a:xfrm>
            <a:off x="1524000" y="1905000"/>
            <a:ext cx="6400800" cy="465850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4"/>
          <p:cNvSpPr txBox="1">
            <a:spLocks noChangeArrowheads="1"/>
          </p:cNvSpPr>
          <p:nvPr/>
        </p:nvSpPr>
        <p:spPr bwMode="auto">
          <a:xfrm>
            <a:off x="533400" y="0"/>
            <a:ext cx="830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dirty="0">
                <a:solidFill>
                  <a:schemeClr val="accent2"/>
                </a:solidFill>
              </a:rPr>
              <a:t>1.4 </a:t>
            </a:r>
            <a:r>
              <a:rPr lang="en-US" sz="3200" dirty="0" smtClean="0">
                <a:solidFill>
                  <a:schemeClr val="accent2"/>
                </a:solidFill>
              </a:rPr>
              <a:t>Earth’s </a:t>
            </a:r>
            <a:r>
              <a:rPr lang="en-US" sz="3200" dirty="0">
                <a:solidFill>
                  <a:schemeClr val="accent2"/>
                </a:solidFill>
              </a:rPr>
              <a:t>Orbital Motion</a:t>
            </a:r>
          </a:p>
        </p:txBody>
      </p:sp>
      <p:sp>
        <p:nvSpPr>
          <p:cNvPr id="20483" name="Text Box 5"/>
          <p:cNvSpPr txBox="1">
            <a:spLocks noChangeArrowheads="1"/>
          </p:cNvSpPr>
          <p:nvPr/>
        </p:nvSpPr>
        <p:spPr bwMode="auto">
          <a:xfrm>
            <a:off x="381000" y="1524000"/>
            <a:ext cx="8305800" cy="350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pPr>
            <a:r>
              <a:rPr lang="en-US" dirty="0">
                <a:solidFill>
                  <a:schemeClr val="accent2"/>
                </a:solidFill>
              </a:rPr>
              <a:t>Time for Earth to orbit once around Sun, relative to fixed stars, is </a:t>
            </a:r>
            <a:r>
              <a:rPr lang="en-US" dirty="0"/>
              <a:t>sidereal year</a:t>
            </a:r>
          </a:p>
          <a:p>
            <a:pPr eaLnBrk="1" hangingPunct="1">
              <a:spcBef>
                <a:spcPct val="50000"/>
              </a:spcBef>
            </a:pPr>
            <a:endParaRPr lang="en-US" dirty="0"/>
          </a:p>
          <a:p>
            <a:pPr eaLnBrk="1" hangingPunct="1">
              <a:spcBef>
                <a:spcPct val="50000"/>
              </a:spcBef>
            </a:pPr>
            <a:r>
              <a:rPr lang="en-US" dirty="0"/>
              <a:t>Tropical year</a:t>
            </a:r>
            <a:r>
              <a:rPr lang="en-US" dirty="0">
                <a:solidFill>
                  <a:schemeClr val="accent2"/>
                </a:solidFill>
              </a:rPr>
              <a:t> follows seasons; sidereal year follows constellations</a:t>
            </a:r>
            <a:r>
              <a:rPr lang="en-US" dirty="0">
                <a:solidFill>
                  <a:schemeClr val="accent2"/>
                </a:solidFill>
                <a:cs typeface="Arial" charset="0"/>
              </a:rPr>
              <a:t>—</a:t>
            </a:r>
            <a:r>
              <a:rPr lang="en-US" dirty="0">
                <a:solidFill>
                  <a:schemeClr val="accent2"/>
                </a:solidFill>
              </a:rPr>
              <a:t>in 13,000 years July and August will still be summer, but Orion will be a summer constellation</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533400" y="0"/>
            <a:ext cx="8077200" cy="192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4800" dirty="0">
                <a:solidFill>
                  <a:schemeClr val="accent2"/>
                </a:solidFill>
              </a:rPr>
              <a:t>Chapter 1</a:t>
            </a:r>
          </a:p>
          <a:p>
            <a:pPr algn="ctr" eaLnBrk="1" hangingPunct="1">
              <a:spcBef>
                <a:spcPct val="50000"/>
              </a:spcBef>
            </a:pPr>
            <a:r>
              <a:rPr lang="en-US" sz="4800" dirty="0">
                <a:solidFill>
                  <a:schemeClr val="accent2"/>
                </a:solidFill>
              </a:rPr>
              <a:t>Charting the Heavens</a:t>
            </a:r>
          </a:p>
        </p:txBody>
      </p:sp>
      <p:pic>
        <p:nvPicPr>
          <p:cNvPr id="2" name="Picture 1" descr="01_00_C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3200" y="1945205"/>
            <a:ext cx="3657600" cy="468724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533400" y="0"/>
            <a:ext cx="830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dirty="0">
                <a:solidFill>
                  <a:schemeClr val="accent2"/>
                </a:solidFill>
              </a:rPr>
              <a:t>1.5 Motion of the Moon</a:t>
            </a:r>
          </a:p>
        </p:txBody>
      </p:sp>
      <p:sp>
        <p:nvSpPr>
          <p:cNvPr id="21507" name="Text Box 5"/>
          <p:cNvSpPr txBox="1">
            <a:spLocks noChangeArrowheads="1"/>
          </p:cNvSpPr>
          <p:nvPr/>
        </p:nvSpPr>
        <p:spPr bwMode="auto">
          <a:xfrm>
            <a:off x="152400" y="990600"/>
            <a:ext cx="3276600" cy="556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pPr>
            <a:r>
              <a:rPr lang="en-US" sz="2400" dirty="0">
                <a:solidFill>
                  <a:schemeClr val="accent2"/>
                </a:solidFill>
              </a:rPr>
              <a:t>Moon takes about </a:t>
            </a:r>
            <a:r>
              <a:rPr lang="en-US" sz="2400" dirty="0"/>
              <a:t>29.5</a:t>
            </a:r>
            <a:r>
              <a:rPr lang="en-US" sz="2400" dirty="0">
                <a:solidFill>
                  <a:schemeClr val="accent2"/>
                </a:solidFill>
              </a:rPr>
              <a:t> days to go through whole cycle of phases</a:t>
            </a:r>
            <a:r>
              <a:rPr lang="en-US" sz="2400" dirty="0">
                <a:solidFill>
                  <a:schemeClr val="accent2"/>
                </a:solidFill>
                <a:cs typeface="Arial" charset="0"/>
              </a:rPr>
              <a:t>—</a:t>
            </a:r>
            <a:r>
              <a:rPr lang="en-US" sz="2400" dirty="0"/>
              <a:t>synodic month</a:t>
            </a:r>
          </a:p>
          <a:p>
            <a:pPr eaLnBrk="1" hangingPunct="1">
              <a:spcBef>
                <a:spcPct val="50000"/>
              </a:spcBef>
            </a:pPr>
            <a:r>
              <a:rPr lang="en-US" sz="2400" dirty="0"/>
              <a:t>Phases</a:t>
            </a:r>
            <a:r>
              <a:rPr lang="en-US" sz="2400" dirty="0">
                <a:solidFill>
                  <a:schemeClr val="accent2"/>
                </a:solidFill>
              </a:rPr>
              <a:t> are due to different amounts of sunlit portion being visible from Earth</a:t>
            </a:r>
          </a:p>
          <a:p>
            <a:pPr eaLnBrk="1" hangingPunct="1">
              <a:spcBef>
                <a:spcPct val="50000"/>
              </a:spcBef>
            </a:pPr>
            <a:r>
              <a:rPr lang="en-US" sz="2400" dirty="0">
                <a:solidFill>
                  <a:schemeClr val="accent2"/>
                </a:solidFill>
              </a:rPr>
              <a:t>Time to make full 360</a:t>
            </a:r>
            <a:r>
              <a:rPr lang="en-US" sz="2400" dirty="0">
                <a:solidFill>
                  <a:schemeClr val="accent2"/>
                </a:solidFill>
                <a:cs typeface="Arial" charset="0"/>
              </a:rPr>
              <a:t>° rotation around Earth, </a:t>
            </a:r>
            <a:r>
              <a:rPr lang="en-US" sz="2400" dirty="0">
                <a:cs typeface="Arial" charset="0"/>
              </a:rPr>
              <a:t>sidereal month</a:t>
            </a:r>
            <a:r>
              <a:rPr lang="en-US" sz="2400" dirty="0">
                <a:solidFill>
                  <a:schemeClr val="accent2"/>
                </a:solidFill>
                <a:cs typeface="Arial" charset="0"/>
              </a:rPr>
              <a:t>, is about 2 days shorter</a:t>
            </a:r>
          </a:p>
        </p:txBody>
      </p:sp>
      <p:pic>
        <p:nvPicPr>
          <p:cNvPr id="2" name="Picture 1" descr="01_20_Figure.jpg"/>
          <p:cNvPicPr>
            <a:picLocks noChangeAspect="1"/>
          </p:cNvPicPr>
          <p:nvPr/>
        </p:nvPicPr>
        <p:blipFill rotWithShape="1">
          <a:blip r:embed="rId3">
            <a:extLst>
              <a:ext uri="{28A0092B-C50C-407E-A947-70E740481C1C}">
                <a14:useLocalDpi xmlns:a14="http://schemas.microsoft.com/office/drawing/2010/main" val="0"/>
              </a:ext>
            </a:extLst>
          </a:blip>
          <a:srcRect b="2730"/>
          <a:stretch/>
        </p:blipFill>
        <p:spPr>
          <a:xfrm>
            <a:off x="3733800" y="914400"/>
            <a:ext cx="5032726" cy="561827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4"/>
          <p:cNvSpPr txBox="1">
            <a:spLocks noChangeArrowheads="1"/>
          </p:cNvSpPr>
          <p:nvPr/>
        </p:nvSpPr>
        <p:spPr bwMode="auto">
          <a:xfrm>
            <a:off x="533400" y="0"/>
            <a:ext cx="830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dirty="0">
                <a:solidFill>
                  <a:schemeClr val="accent2"/>
                </a:solidFill>
              </a:rPr>
              <a:t>1.5 Motion of the Moon</a:t>
            </a:r>
          </a:p>
        </p:txBody>
      </p:sp>
      <p:sp>
        <p:nvSpPr>
          <p:cNvPr id="22531" name="Text Box 5"/>
          <p:cNvSpPr txBox="1">
            <a:spLocks noChangeArrowheads="1"/>
          </p:cNvSpPr>
          <p:nvPr/>
        </p:nvSpPr>
        <p:spPr bwMode="auto">
          <a:xfrm>
            <a:off x="228600" y="990600"/>
            <a:ext cx="84582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pPr>
            <a:r>
              <a:rPr lang="en-US" dirty="0"/>
              <a:t>Eclipses</a:t>
            </a:r>
            <a:r>
              <a:rPr lang="en-US" dirty="0">
                <a:solidFill>
                  <a:schemeClr val="accent2"/>
                </a:solidFill>
              </a:rPr>
              <a:t> occur when Earth, Moon, and Sun form a straight line</a:t>
            </a:r>
          </a:p>
        </p:txBody>
      </p:sp>
      <p:pic>
        <p:nvPicPr>
          <p:cNvPr id="2" name="Picture 1" descr="01_26_FigureA.jpg"/>
          <p:cNvPicPr>
            <a:picLocks noChangeAspect="1"/>
          </p:cNvPicPr>
          <p:nvPr/>
        </p:nvPicPr>
        <p:blipFill rotWithShape="1">
          <a:blip r:embed="rId3">
            <a:extLst>
              <a:ext uri="{28A0092B-C50C-407E-A947-70E740481C1C}">
                <a14:useLocalDpi xmlns:a14="http://schemas.microsoft.com/office/drawing/2010/main" val="0"/>
              </a:ext>
            </a:extLst>
          </a:blip>
          <a:srcRect b="4293"/>
          <a:stretch/>
        </p:blipFill>
        <p:spPr>
          <a:xfrm>
            <a:off x="304800" y="2209800"/>
            <a:ext cx="8601456" cy="421235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txBox="1">
            <a:spLocks noChangeArrowheads="1"/>
          </p:cNvSpPr>
          <p:nvPr/>
        </p:nvSpPr>
        <p:spPr bwMode="auto">
          <a:xfrm>
            <a:off x="533400" y="0"/>
            <a:ext cx="830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dirty="0">
                <a:solidFill>
                  <a:schemeClr val="accent2"/>
                </a:solidFill>
              </a:rPr>
              <a:t>1.5 Motion of the Moon</a:t>
            </a:r>
          </a:p>
        </p:txBody>
      </p:sp>
      <p:sp>
        <p:nvSpPr>
          <p:cNvPr id="23555" name="Text Box 5"/>
          <p:cNvSpPr txBox="1">
            <a:spLocks noChangeArrowheads="1"/>
          </p:cNvSpPr>
          <p:nvPr/>
        </p:nvSpPr>
        <p:spPr bwMode="auto">
          <a:xfrm>
            <a:off x="304800" y="685800"/>
            <a:ext cx="8077200" cy="244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pPr>
            <a:r>
              <a:rPr lang="en-US" dirty="0"/>
              <a:t>Lunar eclipse</a:t>
            </a:r>
            <a:r>
              <a:rPr lang="en-US" dirty="0">
                <a:solidFill>
                  <a:schemeClr val="accent2"/>
                </a:solidFill>
              </a:rPr>
              <a:t>: </a:t>
            </a:r>
          </a:p>
          <a:p>
            <a:pPr eaLnBrk="1" hangingPunct="1">
              <a:spcBef>
                <a:spcPct val="50000"/>
              </a:spcBef>
              <a:buFontTx/>
              <a:buChar char="•"/>
            </a:pPr>
            <a:r>
              <a:rPr lang="en-US" dirty="0">
                <a:solidFill>
                  <a:schemeClr val="accent2"/>
                </a:solidFill>
              </a:rPr>
              <a:t> Earth is between Moon and Sun </a:t>
            </a:r>
          </a:p>
          <a:p>
            <a:pPr eaLnBrk="1" hangingPunct="1">
              <a:spcBef>
                <a:spcPct val="50000"/>
              </a:spcBef>
              <a:buFontTx/>
              <a:buChar char="•"/>
            </a:pPr>
            <a:r>
              <a:rPr lang="en-US" dirty="0">
                <a:solidFill>
                  <a:schemeClr val="accent2"/>
                </a:solidFill>
              </a:rPr>
              <a:t> Partial when only part of Moon is in shadow</a:t>
            </a:r>
          </a:p>
          <a:p>
            <a:pPr eaLnBrk="1" hangingPunct="1">
              <a:spcBef>
                <a:spcPct val="50000"/>
              </a:spcBef>
              <a:buFontTx/>
              <a:buChar char="•"/>
            </a:pPr>
            <a:r>
              <a:rPr lang="en-US" dirty="0">
                <a:solidFill>
                  <a:schemeClr val="accent2"/>
                </a:solidFill>
              </a:rPr>
              <a:t> Total when it all is in shadow</a:t>
            </a:r>
            <a:endParaRPr lang="en-US" dirty="0"/>
          </a:p>
        </p:txBody>
      </p:sp>
      <p:pic>
        <p:nvPicPr>
          <p:cNvPr id="2" name="Picture 1" descr="01_22_Figure_Anno.jpg"/>
          <p:cNvPicPr>
            <a:picLocks noChangeAspect="1"/>
          </p:cNvPicPr>
          <p:nvPr/>
        </p:nvPicPr>
        <p:blipFill rotWithShape="1">
          <a:blip r:embed="rId3">
            <a:extLst>
              <a:ext uri="{28A0092B-C50C-407E-A947-70E740481C1C}">
                <a14:useLocalDpi xmlns:a14="http://schemas.microsoft.com/office/drawing/2010/main" val="0"/>
              </a:ext>
            </a:extLst>
          </a:blip>
          <a:srcRect b="2799"/>
          <a:stretch/>
        </p:blipFill>
        <p:spPr>
          <a:xfrm>
            <a:off x="2667000" y="3076929"/>
            <a:ext cx="5105311" cy="373146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533400" y="0"/>
            <a:ext cx="830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dirty="0">
                <a:solidFill>
                  <a:schemeClr val="accent2"/>
                </a:solidFill>
              </a:rPr>
              <a:t>1.5 Motion of the Moon</a:t>
            </a:r>
          </a:p>
        </p:txBody>
      </p:sp>
      <p:sp>
        <p:nvSpPr>
          <p:cNvPr id="24579" name="Text Box 6"/>
          <p:cNvSpPr txBox="1">
            <a:spLocks noChangeArrowheads="1"/>
          </p:cNvSpPr>
          <p:nvPr/>
        </p:nvSpPr>
        <p:spPr bwMode="auto">
          <a:xfrm>
            <a:off x="152400" y="685800"/>
            <a:ext cx="3352800" cy="585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pPr>
            <a:r>
              <a:rPr lang="en-US" dirty="0"/>
              <a:t>Solar eclipse</a:t>
            </a:r>
            <a:r>
              <a:rPr lang="en-US" dirty="0">
                <a:solidFill>
                  <a:schemeClr val="accent2"/>
                </a:solidFill>
              </a:rPr>
              <a:t>: Moon is between Earth and Sun </a:t>
            </a:r>
          </a:p>
          <a:p>
            <a:pPr eaLnBrk="1" hangingPunct="1">
              <a:spcBef>
                <a:spcPct val="50000"/>
              </a:spcBef>
              <a:buFontTx/>
              <a:buChar char="•"/>
            </a:pPr>
            <a:r>
              <a:rPr lang="en-US" dirty="0">
                <a:solidFill>
                  <a:schemeClr val="accent2"/>
                </a:solidFill>
              </a:rPr>
              <a:t> Partial when only part of Sun is blocked </a:t>
            </a:r>
          </a:p>
          <a:p>
            <a:pPr eaLnBrk="1" hangingPunct="1">
              <a:spcBef>
                <a:spcPct val="50000"/>
              </a:spcBef>
              <a:buFontTx/>
              <a:buChar char="•"/>
            </a:pPr>
            <a:r>
              <a:rPr lang="en-US" dirty="0">
                <a:solidFill>
                  <a:schemeClr val="accent2"/>
                </a:solidFill>
              </a:rPr>
              <a:t> Total when it all </a:t>
            </a:r>
            <a:br>
              <a:rPr lang="en-US" dirty="0">
                <a:solidFill>
                  <a:schemeClr val="accent2"/>
                </a:solidFill>
              </a:rPr>
            </a:br>
            <a:r>
              <a:rPr lang="en-US" dirty="0">
                <a:solidFill>
                  <a:schemeClr val="accent2"/>
                </a:solidFill>
              </a:rPr>
              <a:t>is blocked</a:t>
            </a:r>
          </a:p>
          <a:p>
            <a:pPr eaLnBrk="1" hangingPunct="1">
              <a:spcBef>
                <a:spcPct val="50000"/>
              </a:spcBef>
              <a:buFontTx/>
              <a:buChar char="•"/>
            </a:pPr>
            <a:r>
              <a:rPr lang="en-US" dirty="0"/>
              <a:t> </a:t>
            </a:r>
            <a:r>
              <a:rPr lang="en-US" dirty="0">
                <a:solidFill>
                  <a:schemeClr val="accent2"/>
                </a:solidFill>
              </a:rPr>
              <a:t>Annular when Moon is too far from Earth for total</a:t>
            </a:r>
            <a:endParaRPr lang="en-US" dirty="0"/>
          </a:p>
        </p:txBody>
      </p:sp>
      <p:pic>
        <p:nvPicPr>
          <p:cNvPr id="2" name="Picture 1" descr="01_24_Figure.jpg"/>
          <p:cNvPicPr>
            <a:picLocks noChangeAspect="1"/>
          </p:cNvPicPr>
          <p:nvPr/>
        </p:nvPicPr>
        <p:blipFill rotWithShape="1">
          <a:blip r:embed="rId3">
            <a:extLst>
              <a:ext uri="{28A0092B-C50C-407E-A947-70E740481C1C}">
                <a14:useLocalDpi xmlns:a14="http://schemas.microsoft.com/office/drawing/2010/main" val="0"/>
              </a:ext>
            </a:extLst>
          </a:blip>
          <a:srcRect b="2730"/>
          <a:stretch/>
        </p:blipFill>
        <p:spPr>
          <a:xfrm>
            <a:off x="3733800" y="1371599"/>
            <a:ext cx="5181600" cy="4509605"/>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533400" y="0"/>
            <a:ext cx="830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dirty="0">
                <a:solidFill>
                  <a:schemeClr val="accent2"/>
                </a:solidFill>
              </a:rPr>
              <a:t>1.5 Motion of the Moon</a:t>
            </a:r>
          </a:p>
        </p:txBody>
      </p:sp>
      <p:sp>
        <p:nvSpPr>
          <p:cNvPr id="25603" name="Text Box 3"/>
          <p:cNvSpPr txBox="1">
            <a:spLocks noChangeArrowheads="1"/>
          </p:cNvSpPr>
          <p:nvPr/>
        </p:nvSpPr>
        <p:spPr bwMode="auto">
          <a:xfrm>
            <a:off x="304800" y="1447800"/>
            <a:ext cx="88392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pPr>
            <a:r>
              <a:rPr lang="en-US" dirty="0">
                <a:solidFill>
                  <a:schemeClr val="accent2"/>
                </a:solidFill>
              </a:rPr>
              <a:t>Eclipses </a:t>
            </a:r>
            <a:r>
              <a:rPr lang="en-US" dirty="0" smtClean="0">
                <a:solidFill>
                  <a:schemeClr val="accent2"/>
                </a:solidFill>
              </a:rPr>
              <a:t>don’t </a:t>
            </a:r>
            <a:r>
              <a:rPr lang="en-US" dirty="0">
                <a:solidFill>
                  <a:schemeClr val="accent2"/>
                </a:solidFill>
              </a:rPr>
              <a:t>occur every month because </a:t>
            </a:r>
            <a:r>
              <a:rPr lang="en-US" dirty="0" smtClean="0">
                <a:solidFill>
                  <a:schemeClr val="accent2"/>
                </a:solidFill>
              </a:rPr>
              <a:t>Earth’s </a:t>
            </a:r>
            <a:r>
              <a:rPr lang="en-US" dirty="0">
                <a:solidFill>
                  <a:schemeClr val="accent2"/>
                </a:solidFill>
              </a:rPr>
              <a:t>and </a:t>
            </a:r>
            <a:r>
              <a:rPr lang="en-US" dirty="0" smtClean="0">
                <a:solidFill>
                  <a:schemeClr val="accent2"/>
                </a:solidFill>
              </a:rPr>
              <a:t>Moon’s </a:t>
            </a:r>
            <a:r>
              <a:rPr lang="en-US" dirty="0">
                <a:solidFill>
                  <a:schemeClr val="accent2"/>
                </a:solidFill>
              </a:rPr>
              <a:t>orbits are not in the same plane</a:t>
            </a:r>
          </a:p>
        </p:txBody>
      </p:sp>
      <p:pic>
        <p:nvPicPr>
          <p:cNvPr id="2" name="Picture 1" descr="01_26_FigureB.jpg"/>
          <p:cNvPicPr>
            <a:picLocks noChangeAspect="1"/>
          </p:cNvPicPr>
          <p:nvPr/>
        </p:nvPicPr>
        <p:blipFill rotWithShape="1">
          <a:blip r:embed="rId3">
            <a:extLst>
              <a:ext uri="{28A0092B-C50C-407E-A947-70E740481C1C}">
                <a14:useLocalDpi xmlns:a14="http://schemas.microsoft.com/office/drawing/2010/main" val="0"/>
              </a:ext>
            </a:extLst>
          </a:blip>
          <a:srcRect b="3932"/>
          <a:stretch/>
        </p:blipFill>
        <p:spPr>
          <a:xfrm>
            <a:off x="517042" y="2544363"/>
            <a:ext cx="8169758" cy="397154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533400" y="0"/>
            <a:ext cx="830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a:solidFill>
                  <a:schemeClr val="accent2"/>
                </a:solidFill>
              </a:rPr>
              <a:t>1.6 The Measurement of Distance</a:t>
            </a:r>
          </a:p>
        </p:txBody>
      </p:sp>
      <p:sp>
        <p:nvSpPr>
          <p:cNvPr id="26627" name="Text Box 3"/>
          <p:cNvSpPr txBox="1">
            <a:spLocks noChangeArrowheads="1"/>
          </p:cNvSpPr>
          <p:nvPr/>
        </p:nvSpPr>
        <p:spPr bwMode="auto">
          <a:xfrm>
            <a:off x="228600" y="2209800"/>
            <a:ext cx="34290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pPr>
            <a:r>
              <a:rPr lang="en-US" dirty="0"/>
              <a:t>Triangulation</a:t>
            </a:r>
            <a:r>
              <a:rPr lang="en-US" dirty="0">
                <a:solidFill>
                  <a:schemeClr val="accent2"/>
                </a:solidFill>
              </a:rPr>
              <a:t>: Measure baseline and angles, can calculate distance</a:t>
            </a:r>
          </a:p>
        </p:txBody>
      </p:sp>
      <p:pic>
        <p:nvPicPr>
          <p:cNvPr id="2" name="Picture 1" descr="01_28_Figure.jpg"/>
          <p:cNvPicPr>
            <a:picLocks noChangeAspect="1"/>
          </p:cNvPicPr>
          <p:nvPr/>
        </p:nvPicPr>
        <p:blipFill rotWithShape="1">
          <a:blip r:embed="rId3">
            <a:extLst>
              <a:ext uri="{28A0092B-C50C-407E-A947-70E740481C1C}">
                <a14:useLocalDpi xmlns:a14="http://schemas.microsoft.com/office/drawing/2010/main" val="0"/>
              </a:ext>
            </a:extLst>
          </a:blip>
          <a:srcRect b="2580"/>
          <a:stretch/>
        </p:blipFill>
        <p:spPr>
          <a:xfrm>
            <a:off x="3581400" y="762000"/>
            <a:ext cx="5473328" cy="577246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3"/>
          <p:cNvSpPr txBox="1">
            <a:spLocks noChangeArrowheads="1"/>
          </p:cNvSpPr>
          <p:nvPr/>
        </p:nvSpPr>
        <p:spPr bwMode="auto">
          <a:xfrm>
            <a:off x="381000" y="2101850"/>
            <a:ext cx="48006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pPr>
            <a:r>
              <a:rPr lang="en-US"/>
              <a:t>Parallax</a:t>
            </a:r>
            <a:r>
              <a:rPr lang="en-US">
                <a:solidFill>
                  <a:schemeClr val="accent2"/>
                </a:solidFill>
              </a:rPr>
              <a:t>: Similar to triangulation, but look at apparent motion of object against distant background from two vantage points</a:t>
            </a:r>
          </a:p>
        </p:txBody>
      </p:sp>
      <p:sp>
        <p:nvSpPr>
          <p:cNvPr id="27651" name="Text Box 2"/>
          <p:cNvSpPr txBox="1">
            <a:spLocks noChangeArrowheads="1"/>
          </p:cNvSpPr>
          <p:nvPr/>
        </p:nvSpPr>
        <p:spPr bwMode="auto">
          <a:xfrm>
            <a:off x="533400" y="0"/>
            <a:ext cx="830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a:solidFill>
                  <a:schemeClr val="accent2"/>
                </a:solidFill>
              </a:rPr>
              <a:t>1.6 The Measurement of Distance</a:t>
            </a:r>
          </a:p>
        </p:txBody>
      </p:sp>
      <p:pic>
        <p:nvPicPr>
          <p:cNvPr id="2" name="Picture 1" descr="01_30_Figure_Anno.jpg"/>
          <p:cNvPicPr>
            <a:picLocks noChangeAspect="1"/>
          </p:cNvPicPr>
          <p:nvPr/>
        </p:nvPicPr>
        <p:blipFill rotWithShape="1">
          <a:blip r:embed="rId3">
            <a:extLst>
              <a:ext uri="{28A0092B-C50C-407E-A947-70E740481C1C}">
                <a14:useLocalDpi xmlns:a14="http://schemas.microsoft.com/office/drawing/2010/main" val="0"/>
              </a:ext>
            </a:extLst>
          </a:blip>
          <a:srcRect b="2879"/>
          <a:stretch/>
        </p:blipFill>
        <p:spPr>
          <a:xfrm>
            <a:off x="5486400" y="838200"/>
            <a:ext cx="3152132" cy="575261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4"/>
          <p:cNvSpPr txBox="1">
            <a:spLocks noChangeArrowheads="1"/>
          </p:cNvSpPr>
          <p:nvPr/>
        </p:nvSpPr>
        <p:spPr bwMode="auto">
          <a:xfrm>
            <a:off x="533400" y="0"/>
            <a:ext cx="830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dirty="0">
                <a:solidFill>
                  <a:schemeClr val="accent2"/>
                </a:solidFill>
              </a:rPr>
              <a:t>1.6 The Measurement of Distance</a:t>
            </a:r>
          </a:p>
        </p:txBody>
      </p:sp>
      <p:sp>
        <p:nvSpPr>
          <p:cNvPr id="28675" name="Text Box 5"/>
          <p:cNvSpPr txBox="1">
            <a:spLocks noChangeArrowheads="1"/>
          </p:cNvSpPr>
          <p:nvPr/>
        </p:nvSpPr>
        <p:spPr bwMode="auto">
          <a:xfrm>
            <a:off x="152400" y="609600"/>
            <a:ext cx="5486400" cy="308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pPr>
            <a:r>
              <a:rPr lang="en-US" dirty="0">
                <a:solidFill>
                  <a:schemeClr val="accent2"/>
                </a:solidFill>
              </a:rPr>
              <a:t>Measuring </a:t>
            </a:r>
            <a:r>
              <a:rPr lang="en-US" dirty="0" smtClean="0"/>
              <a:t>Earth’s</a:t>
            </a:r>
            <a:r>
              <a:rPr lang="en-US" dirty="0" smtClean="0">
                <a:solidFill>
                  <a:schemeClr val="accent2"/>
                </a:solidFill>
              </a:rPr>
              <a:t> </a:t>
            </a:r>
            <a:r>
              <a:rPr lang="en-US" dirty="0"/>
              <a:t>radius</a:t>
            </a:r>
            <a:r>
              <a:rPr lang="en-US" dirty="0">
                <a:solidFill>
                  <a:schemeClr val="accent2"/>
                </a:solidFill>
              </a:rPr>
              <a:t>:</a:t>
            </a:r>
          </a:p>
          <a:p>
            <a:pPr eaLnBrk="1" hangingPunct="1"/>
            <a:r>
              <a:rPr lang="en-US" dirty="0">
                <a:solidFill>
                  <a:schemeClr val="accent2"/>
                </a:solidFill>
              </a:rPr>
              <a:t>Done by </a:t>
            </a:r>
            <a:r>
              <a:rPr lang="en-US" dirty="0"/>
              <a:t>Eratosthenes</a:t>
            </a:r>
            <a:r>
              <a:rPr lang="en-US" dirty="0">
                <a:solidFill>
                  <a:schemeClr val="accent2"/>
                </a:solidFill>
              </a:rPr>
              <a:t> about 2300 years ago; noticed that when Sun was directly overhead in one city,</a:t>
            </a:r>
          </a:p>
          <a:p>
            <a:pPr eaLnBrk="1" hangingPunct="1"/>
            <a:r>
              <a:rPr lang="en-US" dirty="0">
                <a:solidFill>
                  <a:schemeClr val="accent2"/>
                </a:solidFill>
              </a:rPr>
              <a:t>it was at an angle in</a:t>
            </a:r>
          </a:p>
          <a:p>
            <a:pPr eaLnBrk="1" hangingPunct="1"/>
            <a:r>
              <a:rPr lang="en-US" dirty="0">
                <a:solidFill>
                  <a:schemeClr val="accent2"/>
                </a:solidFill>
              </a:rPr>
              <a:t>another.</a:t>
            </a:r>
          </a:p>
        </p:txBody>
      </p:sp>
      <p:sp>
        <p:nvSpPr>
          <p:cNvPr id="28676" name="Text Box 8"/>
          <p:cNvSpPr txBox="1">
            <a:spLocks noChangeArrowheads="1"/>
          </p:cNvSpPr>
          <p:nvPr/>
        </p:nvSpPr>
        <p:spPr bwMode="auto">
          <a:xfrm>
            <a:off x="152400" y="3733800"/>
            <a:ext cx="3276600" cy="271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pPr>
            <a:endParaRPr lang="en-US" sz="1800" dirty="0">
              <a:solidFill>
                <a:schemeClr val="accent2"/>
              </a:solidFill>
            </a:endParaRPr>
          </a:p>
          <a:p>
            <a:pPr eaLnBrk="1" hangingPunct="1">
              <a:spcBef>
                <a:spcPct val="50000"/>
              </a:spcBef>
            </a:pPr>
            <a:r>
              <a:rPr lang="en-US" dirty="0">
                <a:solidFill>
                  <a:schemeClr val="accent2"/>
                </a:solidFill>
              </a:rPr>
              <a:t>Measuring that angle and the distance between the cities gives the radius.</a:t>
            </a:r>
          </a:p>
        </p:txBody>
      </p:sp>
      <p:pic>
        <p:nvPicPr>
          <p:cNvPr id="3" name="Picture 2" descr="01_32_Figure.jpg"/>
          <p:cNvPicPr>
            <a:picLocks noChangeAspect="1"/>
          </p:cNvPicPr>
          <p:nvPr/>
        </p:nvPicPr>
        <p:blipFill rotWithShape="1">
          <a:blip r:embed="rId3">
            <a:extLst>
              <a:ext uri="{28A0092B-C50C-407E-A947-70E740481C1C}">
                <a14:useLocalDpi xmlns:a14="http://schemas.microsoft.com/office/drawing/2010/main" val="0"/>
              </a:ext>
            </a:extLst>
          </a:blip>
          <a:srcRect b="2580"/>
          <a:stretch/>
        </p:blipFill>
        <p:spPr>
          <a:xfrm>
            <a:off x="4038600" y="1981200"/>
            <a:ext cx="4840224" cy="468946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533400" y="0"/>
            <a:ext cx="83058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a:solidFill>
                  <a:schemeClr val="accent2"/>
                </a:solidFill>
              </a:rPr>
              <a:t>More Precisely 1-2:</a:t>
            </a:r>
          </a:p>
          <a:p>
            <a:pPr algn="ctr" eaLnBrk="1" hangingPunct="1">
              <a:spcBef>
                <a:spcPct val="50000"/>
              </a:spcBef>
            </a:pPr>
            <a:r>
              <a:rPr lang="en-US" sz="3200">
                <a:solidFill>
                  <a:schemeClr val="accent2"/>
                </a:solidFill>
              </a:rPr>
              <a:t>Measuring Distances with Geometry</a:t>
            </a:r>
          </a:p>
        </p:txBody>
      </p:sp>
      <p:sp>
        <p:nvSpPr>
          <p:cNvPr id="29699" name="Text Box 3"/>
          <p:cNvSpPr txBox="1">
            <a:spLocks noChangeArrowheads="1"/>
          </p:cNvSpPr>
          <p:nvPr/>
        </p:nvSpPr>
        <p:spPr bwMode="auto">
          <a:xfrm>
            <a:off x="457200" y="1371600"/>
            <a:ext cx="83058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pPr>
            <a:r>
              <a:rPr lang="en-US">
                <a:solidFill>
                  <a:schemeClr val="accent2"/>
                </a:solidFill>
              </a:rPr>
              <a:t>Converting baselines and parallaxes into distances</a:t>
            </a:r>
          </a:p>
        </p:txBody>
      </p:sp>
      <p:sp>
        <p:nvSpPr>
          <p:cNvPr id="29700" name="Rectangle 8"/>
          <p:cNvSpPr>
            <a:spLocks noChangeArrowheads="1"/>
          </p:cNvSpPr>
          <p:nvPr/>
        </p:nvSpPr>
        <p:spPr bwMode="auto">
          <a:xfrm>
            <a:off x="914400" y="6553200"/>
            <a:ext cx="2590800" cy="76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2" name="Picture 1" descr="01_Pg28_UnFigure1.jpg"/>
          <p:cNvPicPr>
            <a:picLocks noChangeAspect="1"/>
          </p:cNvPicPr>
          <p:nvPr/>
        </p:nvPicPr>
        <p:blipFill rotWithShape="1">
          <a:blip r:embed="rId3">
            <a:extLst>
              <a:ext uri="{28A0092B-C50C-407E-A947-70E740481C1C}">
                <a14:useLocalDpi xmlns:a14="http://schemas.microsoft.com/office/drawing/2010/main" val="0"/>
              </a:ext>
            </a:extLst>
          </a:blip>
          <a:srcRect b="2749"/>
          <a:stretch/>
        </p:blipFill>
        <p:spPr>
          <a:xfrm>
            <a:off x="1524000" y="2209800"/>
            <a:ext cx="6320860" cy="4191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533400" y="0"/>
            <a:ext cx="83058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a:solidFill>
                  <a:schemeClr val="accent2"/>
                </a:solidFill>
              </a:rPr>
              <a:t>More Precisely 1-2:</a:t>
            </a:r>
          </a:p>
          <a:p>
            <a:pPr algn="ctr" eaLnBrk="1" hangingPunct="1">
              <a:spcBef>
                <a:spcPct val="50000"/>
              </a:spcBef>
            </a:pPr>
            <a:r>
              <a:rPr lang="en-US" sz="3200">
                <a:solidFill>
                  <a:schemeClr val="accent2"/>
                </a:solidFill>
              </a:rPr>
              <a:t>Measuring Distances with Geometry</a:t>
            </a:r>
          </a:p>
        </p:txBody>
      </p:sp>
      <p:sp>
        <p:nvSpPr>
          <p:cNvPr id="30723" name="Text Box 3"/>
          <p:cNvSpPr txBox="1">
            <a:spLocks noChangeArrowheads="1"/>
          </p:cNvSpPr>
          <p:nvPr/>
        </p:nvSpPr>
        <p:spPr bwMode="auto">
          <a:xfrm>
            <a:off x="304800" y="1447800"/>
            <a:ext cx="8382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pPr>
            <a:r>
              <a:rPr lang="en-US">
                <a:solidFill>
                  <a:schemeClr val="accent2"/>
                </a:solidFill>
              </a:rPr>
              <a:t>Converting angular diameter and distance into size</a:t>
            </a:r>
          </a:p>
        </p:txBody>
      </p:sp>
      <p:pic>
        <p:nvPicPr>
          <p:cNvPr id="2" name="Picture 1" descr="01_Pg28_UnFigure2.jpg"/>
          <p:cNvPicPr>
            <a:picLocks noChangeAspect="1"/>
          </p:cNvPicPr>
          <p:nvPr/>
        </p:nvPicPr>
        <p:blipFill rotWithShape="1">
          <a:blip r:embed="rId3">
            <a:extLst>
              <a:ext uri="{28A0092B-C50C-407E-A947-70E740481C1C}">
                <a14:useLocalDpi xmlns:a14="http://schemas.microsoft.com/office/drawing/2010/main" val="0"/>
              </a:ext>
            </a:extLst>
          </a:blip>
          <a:srcRect b="3738"/>
          <a:stretch/>
        </p:blipFill>
        <p:spPr>
          <a:xfrm>
            <a:off x="855782" y="2508504"/>
            <a:ext cx="7745674" cy="396849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457200" y="0"/>
            <a:ext cx="8229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dirty="0">
                <a:solidFill>
                  <a:schemeClr val="accent2"/>
                </a:solidFill>
              </a:rPr>
              <a:t>Units of Chapter 1</a:t>
            </a:r>
          </a:p>
        </p:txBody>
      </p:sp>
      <p:sp>
        <p:nvSpPr>
          <p:cNvPr id="4099" name="Text Box 3"/>
          <p:cNvSpPr txBox="1">
            <a:spLocks noChangeArrowheads="1"/>
          </p:cNvSpPr>
          <p:nvPr/>
        </p:nvSpPr>
        <p:spPr bwMode="auto">
          <a:xfrm>
            <a:off x="533400" y="533400"/>
            <a:ext cx="8229600" cy="486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pPr>
            <a:r>
              <a:rPr lang="en-US" dirty="0">
                <a:solidFill>
                  <a:schemeClr val="accent2"/>
                </a:solidFill>
                <a:latin typeface="+mj-lt"/>
                <a:cs typeface="Arial"/>
              </a:rPr>
              <a:t>1.1 </a:t>
            </a:r>
            <a:r>
              <a:rPr lang="en-US" dirty="0">
                <a:latin typeface="+mj-lt"/>
                <a:cs typeface="Arial"/>
              </a:rPr>
              <a:t>Our Place in Space</a:t>
            </a:r>
          </a:p>
          <a:p>
            <a:pPr eaLnBrk="1" hangingPunct="1">
              <a:spcBef>
                <a:spcPct val="50000"/>
              </a:spcBef>
            </a:pPr>
            <a:r>
              <a:rPr lang="en-US" dirty="0">
                <a:solidFill>
                  <a:schemeClr val="accent2"/>
                </a:solidFill>
                <a:latin typeface="+mj-lt"/>
                <a:cs typeface="Arial"/>
              </a:rPr>
              <a:t>1.2 </a:t>
            </a:r>
            <a:r>
              <a:rPr lang="en-US" dirty="0">
                <a:latin typeface="+mj-lt"/>
                <a:cs typeface="Arial"/>
              </a:rPr>
              <a:t>Scientific Theory and the Scientific Method</a:t>
            </a:r>
          </a:p>
          <a:p>
            <a:pPr eaLnBrk="1" hangingPunct="1">
              <a:spcBef>
                <a:spcPct val="50000"/>
              </a:spcBef>
            </a:pPr>
            <a:r>
              <a:rPr lang="en-US" dirty="0">
                <a:solidFill>
                  <a:schemeClr val="accent2"/>
                </a:solidFill>
                <a:latin typeface="+mj-lt"/>
                <a:cs typeface="Arial"/>
              </a:rPr>
              <a:t>1.</a:t>
            </a:r>
            <a:r>
              <a:rPr lang="en-US" dirty="0">
                <a:solidFill>
                  <a:srgbClr val="333399"/>
                </a:solidFill>
                <a:latin typeface="+mj-lt"/>
                <a:cs typeface="Arial"/>
              </a:rPr>
              <a:t>3</a:t>
            </a:r>
            <a:r>
              <a:rPr lang="en-US" dirty="0">
                <a:solidFill>
                  <a:schemeClr val="accent2"/>
                </a:solidFill>
                <a:latin typeface="+mj-lt"/>
                <a:cs typeface="Arial"/>
              </a:rPr>
              <a:t> </a:t>
            </a:r>
            <a:r>
              <a:rPr lang="en-US" dirty="0">
                <a:latin typeface="+mj-lt"/>
                <a:cs typeface="Arial"/>
              </a:rPr>
              <a:t>The </a:t>
            </a:r>
            <a:r>
              <a:rPr lang="en-US" dirty="0" smtClean="0">
                <a:latin typeface="+mj-lt"/>
                <a:cs typeface="Arial"/>
              </a:rPr>
              <a:t>“Obvious” </a:t>
            </a:r>
            <a:r>
              <a:rPr lang="en-US" dirty="0">
                <a:latin typeface="+mj-lt"/>
                <a:cs typeface="Arial"/>
              </a:rPr>
              <a:t>View</a:t>
            </a:r>
          </a:p>
          <a:p>
            <a:pPr eaLnBrk="1" hangingPunct="1">
              <a:spcBef>
                <a:spcPct val="50000"/>
              </a:spcBef>
            </a:pPr>
            <a:r>
              <a:rPr lang="en-US" sz="2400" dirty="0">
                <a:solidFill>
                  <a:srgbClr val="333399"/>
                </a:solidFill>
                <a:latin typeface="+mj-lt"/>
                <a:cs typeface="Arial"/>
              </a:rPr>
              <a:t>More Precisely 1.1 </a:t>
            </a:r>
            <a:r>
              <a:rPr lang="en-US" sz="2400" dirty="0">
                <a:solidFill>
                  <a:srgbClr val="333333"/>
                </a:solidFill>
                <a:latin typeface="+mj-lt"/>
                <a:cs typeface="Arial"/>
              </a:rPr>
              <a:t>Angular Measure</a:t>
            </a:r>
          </a:p>
          <a:p>
            <a:pPr eaLnBrk="1" hangingPunct="1">
              <a:spcBef>
                <a:spcPct val="50000"/>
              </a:spcBef>
            </a:pPr>
            <a:r>
              <a:rPr lang="en-US" dirty="0">
                <a:solidFill>
                  <a:schemeClr val="accent2"/>
                </a:solidFill>
                <a:latin typeface="+mj-lt"/>
                <a:cs typeface="Arial"/>
              </a:rPr>
              <a:t>1.4 </a:t>
            </a:r>
            <a:r>
              <a:rPr lang="en-US" dirty="0" smtClean="0">
                <a:latin typeface="+mj-lt"/>
                <a:cs typeface="Arial"/>
              </a:rPr>
              <a:t>Earth’s </a:t>
            </a:r>
            <a:r>
              <a:rPr lang="en-US" dirty="0">
                <a:latin typeface="+mj-lt"/>
                <a:cs typeface="Arial"/>
              </a:rPr>
              <a:t>Orbital Motion</a:t>
            </a:r>
          </a:p>
          <a:p>
            <a:pPr eaLnBrk="1" hangingPunct="1">
              <a:spcBef>
                <a:spcPct val="50000"/>
              </a:spcBef>
            </a:pPr>
            <a:r>
              <a:rPr lang="en-US" dirty="0">
                <a:solidFill>
                  <a:schemeClr val="accent2"/>
                </a:solidFill>
                <a:latin typeface="+mj-lt"/>
                <a:cs typeface="Arial"/>
              </a:rPr>
              <a:t>1.5 </a:t>
            </a:r>
            <a:r>
              <a:rPr lang="en-US" dirty="0">
                <a:latin typeface="+mj-lt"/>
                <a:cs typeface="Arial"/>
              </a:rPr>
              <a:t>Motion of the Moon</a:t>
            </a:r>
          </a:p>
          <a:p>
            <a:pPr eaLnBrk="1" hangingPunct="1">
              <a:spcBef>
                <a:spcPct val="50000"/>
              </a:spcBef>
            </a:pPr>
            <a:r>
              <a:rPr lang="en-US" dirty="0">
                <a:solidFill>
                  <a:schemeClr val="accent2"/>
                </a:solidFill>
                <a:latin typeface="+mj-lt"/>
                <a:cs typeface="Arial"/>
              </a:rPr>
              <a:t>1.6 </a:t>
            </a:r>
            <a:r>
              <a:rPr lang="en-US" dirty="0">
                <a:latin typeface="+mj-lt"/>
                <a:cs typeface="Arial"/>
              </a:rPr>
              <a:t>The Measurement of Distance</a:t>
            </a:r>
          </a:p>
          <a:p>
            <a:pPr eaLnBrk="1" hangingPunct="1">
              <a:spcBef>
                <a:spcPct val="50000"/>
              </a:spcBef>
            </a:pPr>
            <a:r>
              <a:rPr lang="en-US" sz="2400" dirty="0">
                <a:solidFill>
                  <a:srgbClr val="333399"/>
                </a:solidFill>
                <a:latin typeface="+mj-lt"/>
                <a:cs typeface="Arial"/>
              </a:rPr>
              <a:t>More Precisely 1.2</a:t>
            </a:r>
            <a:r>
              <a:rPr lang="en-US" sz="2400" dirty="0">
                <a:solidFill>
                  <a:srgbClr val="FF0000"/>
                </a:solidFill>
                <a:latin typeface="+mj-lt"/>
                <a:cs typeface="Arial"/>
              </a:rPr>
              <a:t> </a:t>
            </a:r>
            <a:r>
              <a:rPr lang="en-US" sz="2400" dirty="0">
                <a:solidFill>
                  <a:srgbClr val="333333"/>
                </a:solidFill>
                <a:latin typeface="+mj-lt"/>
                <a:cs typeface="Arial"/>
              </a:rPr>
              <a:t>Measuring Distances with Geometry</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533400" y="0"/>
            <a:ext cx="830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a:solidFill>
                  <a:schemeClr val="accent2"/>
                </a:solidFill>
              </a:rPr>
              <a:t>Summary of Chapter 1</a:t>
            </a:r>
          </a:p>
        </p:txBody>
      </p:sp>
      <p:sp>
        <p:nvSpPr>
          <p:cNvPr id="31747" name="Text Box 3"/>
          <p:cNvSpPr txBox="1">
            <a:spLocks noChangeArrowheads="1"/>
          </p:cNvSpPr>
          <p:nvPr/>
        </p:nvSpPr>
        <p:spPr bwMode="auto">
          <a:xfrm>
            <a:off x="304800" y="914400"/>
            <a:ext cx="8686800" cy="500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buFontTx/>
              <a:buChar char="•"/>
            </a:pPr>
            <a:r>
              <a:rPr lang="en-US" dirty="0">
                <a:solidFill>
                  <a:schemeClr val="accent2"/>
                </a:solidFill>
              </a:rPr>
              <a:t> </a:t>
            </a:r>
            <a:r>
              <a:rPr lang="en-US" dirty="0"/>
              <a:t>Astronomy</a:t>
            </a:r>
            <a:r>
              <a:rPr lang="en-US" dirty="0">
                <a:solidFill>
                  <a:schemeClr val="accent2"/>
                </a:solidFill>
              </a:rPr>
              <a:t>: Study of the universe</a:t>
            </a:r>
          </a:p>
          <a:p>
            <a:pPr eaLnBrk="1" hangingPunct="1">
              <a:spcBef>
                <a:spcPct val="50000"/>
              </a:spcBef>
              <a:buFontTx/>
              <a:buChar char="•"/>
            </a:pPr>
            <a:r>
              <a:rPr lang="en-US" dirty="0">
                <a:solidFill>
                  <a:schemeClr val="accent2"/>
                </a:solidFill>
              </a:rPr>
              <a:t> </a:t>
            </a:r>
            <a:r>
              <a:rPr lang="en-US" dirty="0"/>
              <a:t>Scientific method</a:t>
            </a:r>
            <a:r>
              <a:rPr lang="en-US" dirty="0">
                <a:solidFill>
                  <a:schemeClr val="accent2"/>
                </a:solidFill>
              </a:rPr>
              <a:t>: Observation, theory, prediction, observation, …</a:t>
            </a:r>
          </a:p>
          <a:p>
            <a:pPr eaLnBrk="1" hangingPunct="1">
              <a:spcBef>
                <a:spcPct val="50000"/>
              </a:spcBef>
              <a:buFontTx/>
              <a:buChar char="•"/>
            </a:pPr>
            <a:r>
              <a:rPr lang="en-US" dirty="0">
                <a:solidFill>
                  <a:schemeClr val="accent2"/>
                </a:solidFill>
              </a:rPr>
              <a:t> Stars can be imagined to be on inside of </a:t>
            </a:r>
            <a:r>
              <a:rPr lang="en-US" dirty="0"/>
              <a:t>celestial sphere</a:t>
            </a:r>
            <a:r>
              <a:rPr lang="en-US" dirty="0">
                <a:solidFill>
                  <a:schemeClr val="accent2"/>
                </a:solidFill>
              </a:rPr>
              <a:t>; useful for describing location</a:t>
            </a:r>
          </a:p>
          <a:p>
            <a:pPr eaLnBrk="1" hangingPunct="1">
              <a:spcBef>
                <a:spcPct val="50000"/>
              </a:spcBef>
              <a:buFontTx/>
              <a:buChar char="•"/>
            </a:pPr>
            <a:r>
              <a:rPr lang="en-US" dirty="0">
                <a:solidFill>
                  <a:schemeClr val="accent2"/>
                </a:solidFill>
              </a:rPr>
              <a:t> Plane of </a:t>
            </a:r>
            <a:r>
              <a:rPr lang="en-US" dirty="0" smtClean="0">
                <a:solidFill>
                  <a:schemeClr val="accent2"/>
                </a:solidFill>
              </a:rPr>
              <a:t>Earth’s </a:t>
            </a:r>
            <a:r>
              <a:rPr lang="en-US" dirty="0">
                <a:solidFill>
                  <a:schemeClr val="accent2"/>
                </a:solidFill>
              </a:rPr>
              <a:t>orbit around Sun is </a:t>
            </a:r>
            <a:r>
              <a:rPr lang="en-US" dirty="0"/>
              <a:t>ecliptic</a:t>
            </a:r>
            <a:r>
              <a:rPr lang="en-US" dirty="0">
                <a:solidFill>
                  <a:schemeClr val="accent2"/>
                </a:solidFill>
              </a:rPr>
              <a:t>; at 23.5</a:t>
            </a:r>
            <a:r>
              <a:rPr lang="en-US" dirty="0">
                <a:solidFill>
                  <a:schemeClr val="accent2"/>
                </a:solidFill>
                <a:cs typeface="Arial" charset="0"/>
              </a:rPr>
              <a:t>° to celestial equator</a:t>
            </a:r>
          </a:p>
          <a:p>
            <a:pPr eaLnBrk="1" hangingPunct="1">
              <a:spcBef>
                <a:spcPct val="50000"/>
              </a:spcBef>
              <a:buFontTx/>
              <a:buChar char="•"/>
            </a:pPr>
            <a:r>
              <a:rPr lang="en-US" dirty="0">
                <a:solidFill>
                  <a:schemeClr val="accent2"/>
                </a:solidFill>
                <a:cs typeface="Arial" charset="0"/>
              </a:rPr>
              <a:t> Angle of </a:t>
            </a:r>
            <a:r>
              <a:rPr lang="en-US" dirty="0" smtClean="0">
                <a:solidFill>
                  <a:schemeClr val="accent2"/>
                </a:solidFill>
                <a:cs typeface="Arial" charset="0"/>
              </a:rPr>
              <a:t>Earth’s </a:t>
            </a:r>
            <a:r>
              <a:rPr lang="en-US" dirty="0">
                <a:solidFill>
                  <a:schemeClr val="accent2"/>
                </a:solidFill>
                <a:cs typeface="Arial" charset="0"/>
              </a:rPr>
              <a:t>axis causes </a:t>
            </a:r>
            <a:r>
              <a:rPr lang="en-US" dirty="0">
                <a:cs typeface="Arial" charset="0"/>
              </a:rPr>
              <a:t>seasons</a:t>
            </a:r>
          </a:p>
          <a:p>
            <a:pPr eaLnBrk="1" hangingPunct="1">
              <a:spcBef>
                <a:spcPct val="50000"/>
              </a:spcBef>
              <a:buFontTx/>
              <a:buChar char="•"/>
            </a:pPr>
            <a:r>
              <a:rPr lang="en-US" dirty="0">
                <a:solidFill>
                  <a:schemeClr val="accent2"/>
                </a:solidFill>
                <a:cs typeface="Arial" charset="0"/>
              </a:rPr>
              <a:t> Moon shines by reflected light, has </a:t>
            </a:r>
            <a:r>
              <a:rPr lang="en-US" dirty="0">
                <a:cs typeface="Arial" charset="0"/>
              </a:rPr>
              <a:t>phases</a:t>
            </a: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4"/>
          <p:cNvSpPr txBox="1">
            <a:spLocks noChangeArrowheads="1"/>
          </p:cNvSpPr>
          <p:nvPr/>
        </p:nvSpPr>
        <p:spPr bwMode="auto">
          <a:xfrm>
            <a:off x="304800" y="0"/>
            <a:ext cx="8534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dirty="0">
                <a:solidFill>
                  <a:schemeClr val="accent2"/>
                </a:solidFill>
              </a:rPr>
              <a:t>Summary of Chapter 1 (cont.)</a:t>
            </a:r>
          </a:p>
        </p:txBody>
      </p:sp>
      <p:sp>
        <p:nvSpPr>
          <p:cNvPr id="32771" name="Text Box 5"/>
          <p:cNvSpPr txBox="1">
            <a:spLocks noChangeArrowheads="1"/>
          </p:cNvSpPr>
          <p:nvPr/>
        </p:nvSpPr>
        <p:spPr bwMode="auto">
          <a:xfrm>
            <a:off x="609600" y="762000"/>
            <a:ext cx="8077200" cy="564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buFontTx/>
              <a:buChar char="•"/>
            </a:pPr>
            <a:r>
              <a:rPr lang="en-US" dirty="0">
                <a:solidFill>
                  <a:schemeClr val="accent2"/>
                </a:solidFill>
              </a:rPr>
              <a:t> </a:t>
            </a:r>
            <a:r>
              <a:rPr lang="en-US" dirty="0"/>
              <a:t>Solar day </a:t>
            </a:r>
            <a:r>
              <a:rPr lang="en-US" dirty="0">
                <a:cs typeface="Arial" charset="0"/>
              </a:rPr>
              <a:t>≠ sidereal day</a:t>
            </a:r>
            <a:r>
              <a:rPr lang="en-US" dirty="0">
                <a:solidFill>
                  <a:schemeClr val="accent2"/>
                </a:solidFill>
                <a:cs typeface="Arial" charset="0"/>
              </a:rPr>
              <a:t>, due to </a:t>
            </a:r>
            <a:r>
              <a:rPr lang="en-US" dirty="0" smtClean="0">
                <a:solidFill>
                  <a:schemeClr val="accent2"/>
                </a:solidFill>
                <a:cs typeface="Arial" charset="0"/>
              </a:rPr>
              <a:t>Earth’s </a:t>
            </a:r>
            <a:r>
              <a:rPr lang="en-US" dirty="0">
                <a:solidFill>
                  <a:schemeClr val="accent2"/>
                </a:solidFill>
                <a:cs typeface="Arial" charset="0"/>
              </a:rPr>
              <a:t>rotation around Sun</a:t>
            </a:r>
          </a:p>
          <a:p>
            <a:pPr eaLnBrk="1" hangingPunct="1">
              <a:spcBef>
                <a:spcPct val="50000"/>
              </a:spcBef>
              <a:buFontTx/>
              <a:buChar char="•"/>
            </a:pPr>
            <a:r>
              <a:rPr lang="en-US" dirty="0">
                <a:solidFill>
                  <a:schemeClr val="accent2"/>
                </a:solidFill>
                <a:cs typeface="Arial" charset="0"/>
              </a:rPr>
              <a:t> </a:t>
            </a:r>
            <a:r>
              <a:rPr lang="en-US" dirty="0">
                <a:cs typeface="Arial" charset="0"/>
              </a:rPr>
              <a:t>Synodic month </a:t>
            </a:r>
            <a:r>
              <a:rPr lang="en-US" dirty="0"/>
              <a:t>≠ sidereal month</a:t>
            </a:r>
            <a:r>
              <a:rPr lang="en-US" dirty="0">
                <a:solidFill>
                  <a:schemeClr val="accent2"/>
                </a:solidFill>
              </a:rPr>
              <a:t>, also due to </a:t>
            </a:r>
            <a:r>
              <a:rPr lang="en-US" dirty="0" smtClean="0">
                <a:solidFill>
                  <a:schemeClr val="accent2"/>
                </a:solidFill>
              </a:rPr>
              <a:t>Earth’s </a:t>
            </a:r>
            <a:r>
              <a:rPr lang="en-US" dirty="0">
                <a:solidFill>
                  <a:schemeClr val="accent2"/>
                </a:solidFill>
              </a:rPr>
              <a:t>rotation around Sun</a:t>
            </a:r>
          </a:p>
          <a:p>
            <a:pPr eaLnBrk="1" hangingPunct="1">
              <a:spcBef>
                <a:spcPct val="50000"/>
              </a:spcBef>
              <a:buFontTx/>
              <a:buChar char="•"/>
            </a:pPr>
            <a:r>
              <a:rPr lang="en-US" dirty="0">
                <a:solidFill>
                  <a:schemeClr val="accent2"/>
                </a:solidFill>
              </a:rPr>
              <a:t> </a:t>
            </a:r>
            <a:r>
              <a:rPr lang="en-US" dirty="0"/>
              <a:t>Tropical year ≠ sidereal year</a:t>
            </a:r>
            <a:r>
              <a:rPr lang="en-US" dirty="0">
                <a:solidFill>
                  <a:schemeClr val="accent2"/>
                </a:solidFill>
              </a:rPr>
              <a:t>, due to precession of </a:t>
            </a:r>
            <a:r>
              <a:rPr lang="en-US" dirty="0" smtClean="0">
                <a:solidFill>
                  <a:schemeClr val="accent2"/>
                </a:solidFill>
              </a:rPr>
              <a:t>Earth’s </a:t>
            </a:r>
            <a:r>
              <a:rPr lang="en-US" dirty="0">
                <a:solidFill>
                  <a:schemeClr val="accent2"/>
                </a:solidFill>
              </a:rPr>
              <a:t>axis</a:t>
            </a:r>
          </a:p>
          <a:p>
            <a:pPr eaLnBrk="1" hangingPunct="1">
              <a:spcBef>
                <a:spcPct val="50000"/>
              </a:spcBef>
              <a:buFontTx/>
              <a:buChar char="•"/>
            </a:pPr>
            <a:r>
              <a:rPr lang="en-US" dirty="0">
                <a:solidFill>
                  <a:schemeClr val="accent2"/>
                </a:solidFill>
              </a:rPr>
              <a:t> </a:t>
            </a:r>
            <a:r>
              <a:rPr lang="en-US" dirty="0"/>
              <a:t>Eclipses of Sun and Moon</a:t>
            </a:r>
            <a:r>
              <a:rPr lang="en-US" dirty="0">
                <a:solidFill>
                  <a:schemeClr val="accent2"/>
                </a:solidFill>
              </a:rPr>
              <a:t> occur due to alignment; only occur occasionally as orbits are not in same plane</a:t>
            </a:r>
          </a:p>
          <a:p>
            <a:pPr eaLnBrk="1" hangingPunct="1">
              <a:spcBef>
                <a:spcPct val="50000"/>
              </a:spcBef>
              <a:buFontTx/>
              <a:buChar char="•"/>
            </a:pPr>
            <a:r>
              <a:rPr lang="en-US" dirty="0">
                <a:solidFill>
                  <a:schemeClr val="accent2"/>
                </a:solidFill>
              </a:rPr>
              <a:t> Distances can be measured through </a:t>
            </a:r>
            <a:r>
              <a:rPr lang="en-US" dirty="0"/>
              <a:t>triangulation</a:t>
            </a:r>
            <a:r>
              <a:rPr lang="en-US" dirty="0">
                <a:solidFill>
                  <a:schemeClr val="accent2"/>
                </a:solidFill>
              </a:rPr>
              <a:t> and </a:t>
            </a:r>
            <a:r>
              <a:rPr lang="en-US" dirty="0"/>
              <a:t>parallax</a:t>
            </a:r>
            <a:r>
              <a:rPr lang="en-US" dirty="0">
                <a:solidFill>
                  <a:schemeClr val="accent2"/>
                </a:solidFill>
              </a:rPr>
              <a:t> </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609600" y="76200"/>
            <a:ext cx="8153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a:solidFill>
                  <a:schemeClr val="accent2"/>
                </a:solidFill>
              </a:rPr>
              <a:t>1.1 Our Place in Space</a:t>
            </a:r>
          </a:p>
        </p:txBody>
      </p:sp>
      <p:sp>
        <p:nvSpPr>
          <p:cNvPr id="5123" name="Text Box 3"/>
          <p:cNvSpPr txBox="1">
            <a:spLocks noChangeArrowheads="1"/>
          </p:cNvSpPr>
          <p:nvPr/>
        </p:nvSpPr>
        <p:spPr bwMode="auto">
          <a:xfrm>
            <a:off x="381000" y="1001713"/>
            <a:ext cx="7924800" cy="242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buFontTx/>
              <a:buChar char="•"/>
            </a:pPr>
            <a:r>
              <a:rPr lang="en-US" dirty="0">
                <a:solidFill>
                  <a:schemeClr val="accent2"/>
                </a:solidFill>
              </a:rPr>
              <a:t> </a:t>
            </a:r>
            <a:r>
              <a:rPr lang="en-US" dirty="0"/>
              <a:t>Earth</a:t>
            </a:r>
            <a:r>
              <a:rPr lang="en-US" dirty="0">
                <a:solidFill>
                  <a:schemeClr val="accent2"/>
                </a:solidFill>
              </a:rPr>
              <a:t> is average</a:t>
            </a:r>
            <a:r>
              <a:rPr lang="en-US" dirty="0">
                <a:solidFill>
                  <a:schemeClr val="accent2"/>
                </a:solidFill>
                <a:cs typeface="Arial" charset="0"/>
              </a:rPr>
              <a:t>—</a:t>
            </a:r>
            <a:r>
              <a:rPr lang="en-US" dirty="0">
                <a:solidFill>
                  <a:schemeClr val="accent2"/>
                </a:solidFill>
              </a:rPr>
              <a:t>we </a:t>
            </a:r>
            <a:r>
              <a:rPr lang="en-US" dirty="0" smtClean="0">
                <a:solidFill>
                  <a:schemeClr val="accent2"/>
                </a:solidFill>
              </a:rPr>
              <a:t>don’t </a:t>
            </a:r>
            <a:r>
              <a:rPr lang="en-US" dirty="0">
                <a:solidFill>
                  <a:schemeClr val="accent2"/>
                </a:solidFill>
              </a:rPr>
              <a:t>occupy any special place in the universe</a:t>
            </a:r>
          </a:p>
          <a:p>
            <a:pPr eaLnBrk="1" hangingPunct="1">
              <a:spcBef>
                <a:spcPct val="50000"/>
              </a:spcBef>
            </a:pPr>
            <a:endParaRPr lang="en-US" sz="1800" dirty="0">
              <a:solidFill>
                <a:schemeClr val="accent2"/>
              </a:solidFill>
            </a:endParaRPr>
          </a:p>
          <a:p>
            <a:pPr eaLnBrk="1" hangingPunct="1">
              <a:spcBef>
                <a:spcPct val="50000"/>
              </a:spcBef>
              <a:buFontTx/>
              <a:buChar char="•"/>
            </a:pPr>
            <a:r>
              <a:rPr lang="en-US" dirty="0">
                <a:solidFill>
                  <a:schemeClr val="accent2"/>
                </a:solidFill>
              </a:rPr>
              <a:t> </a:t>
            </a:r>
            <a:r>
              <a:rPr lang="en-US" dirty="0"/>
              <a:t>Universe</a:t>
            </a:r>
            <a:r>
              <a:rPr lang="en-US" dirty="0">
                <a:solidFill>
                  <a:schemeClr val="accent2"/>
                </a:solidFill>
              </a:rPr>
              <a:t>: totality of all space, time, matter, and energy</a:t>
            </a:r>
          </a:p>
        </p:txBody>
      </p:sp>
      <p:pic>
        <p:nvPicPr>
          <p:cNvPr id="3" name="Picture 2" descr="01_02_Figure.jpg"/>
          <p:cNvPicPr>
            <a:picLocks noChangeAspect="1"/>
          </p:cNvPicPr>
          <p:nvPr/>
        </p:nvPicPr>
        <p:blipFill rotWithShape="1">
          <a:blip r:embed="rId3">
            <a:extLst>
              <a:ext uri="{28A0092B-C50C-407E-A947-70E740481C1C}">
                <a14:useLocalDpi xmlns:a14="http://schemas.microsoft.com/office/drawing/2010/main" val="0"/>
              </a:ext>
            </a:extLst>
          </a:blip>
          <a:srcRect b="2580"/>
          <a:stretch/>
        </p:blipFill>
        <p:spPr>
          <a:xfrm>
            <a:off x="3048000" y="3048000"/>
            <a:ext cx="3048000" cy="367956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4"/>
          <p:cNvSpPr txBox="1">
            <a:spLocks noChangeArrowheads="1"/>
          </p:cNvSpPr>
          <p:nvPr/>
        </p:nvSpPr>
        <p:spPr bwMode="auto">
          <a:xfrm>
            <a:off x="609600" y="76200"/>
            <a:ext cx="8153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a:solidFill>
                  <a:schemeClr val="accent2"/>
                </a:solidFill>
              </a:rPr>
              <a:t>1.1 Our Place in Space</a:t>
            </a:r>
          </a:p>
        </p:txBody>
      </p:sp>
      <p:sp>
        <p:nvSpPr>
          <p:cNvPr id="6147" name="Text Box 5"/>
          <p:cNvSpPr txBox="1">
            <a:spLocks noChangeArrowheads="1"/>
          </p:cNvSpPr>
          <p:nvPr/>
        </p:nvSpPr>
        <p:spPr bwMode="auto">
          <a:xfrm>
            <a:off x="228600" y="1524000"/>
            <a:ext cx="8534400"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buFontTx/>
              <a:buChar char="•"/>
            </a:pPr>
            <a:r>
              <a:rPr lang="en-US" dirty="0"/>
              <a:t> Astronomy</a:t>
            </a:r>
            <a:r>
              <a:rPr lang="en-US" dirty="0">
                <a:solidFill>
                  <a:schemeClr val="accent2"/>
                </a:solidFill>
              </a:rPr>
              <a:t>: study of the universe</a:t>
            </a:r>
          </a:p>
          <a:p>
            <a:pPr eaLnBrk="1" hangingPunct="1">
              <a:buFontTx/>
              <a:buChar char="•"/>
            </a:pPr>
            <a:endParaRPr lang="en-US" dirty="0">
              <a:solidFill>
                <a:schemeClr val="accent2"/>
              </a:solidFill>
            </a:endParaRPr>
          </a:p>
          <a:p>
            <a:pPr eaLnBrk="1" hangingPunct="1">
              <a:buFontTx/>
              <a:buChar char="•"/>
            </a:pPr>
            <a:r>
              <a:rPr lang="en-US" dirty="0">
                <a:solidFill>
                  <a:schemeClr val="accent2"/>
                </a:solidFill>
              </a:rPr>
              <a:t> </a:t>
            </a:r>
            <a:r>
              <a:rPr lang="en-US" dirty="0"/>
              <a:t>Scales</a:t>
            </a:r>
            <a:r>
              <a:rPr lang="en-US" dirty="0">
                <a:solidFill>
                  <a:schemeClr val="accent2"/>
                </a:solidFill>
              </a:rPr>
              <a:t> are very large: measure in light-years</a:t>
            </a:r>
            <a:r>
              <a:rPr lang="en-US" dirty="0" smtClean="0">
                <a:solidFill>
                  <a:schemeClr val="accent2"/>
                </a:solidFill>
              </a:rPr>
              <a:t>, the </a:t>
            </a:r>
            <a:r>
              <a:rPr lang="en-US" dirty="0">
                <a:solidFill>
                  <a:schemeClr val="accent2"/>
                </a:solidFill>
              </a:rPr>
              <a:t>distance light travels in a year</a:t>
            </a:r>
            <a:r>
              <a:rPr lang="en-US" dirty="0">
                <a:solidFill>
                  <a:schemeClr val="accent2"/>
                </a:solidFill>
                <a:cs typeface="Arial" charset="0"/>
              </a:rPr>
              <a:t>—</a:t>
            </a:r>
            <a:r>
              <a:rPr lang="en-US" dirty="0">
                <a:solidFill>
                  <a:schemeClr val="accent2"/>
                </a:solidFill>
              </a:rPr>
              <a:t>about 10 trillion miles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609600" y="228600"/>
            <a:ext cx="8153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a:solidFill>
                  <a:schemeClr val="accent2"/>
                </a:solidFill>
              </a:rPr>
              <a:t>1.1 Our Place in Space</a:t>
            </a:r>
          </a:p>
        </p:txBody>
      </p:sp>
      <p:sp>
        <p:nvSpPr>
          <p:cNvPr id="7171" name="Text Box 3"/>
          <p:cNvSpPr txBox="1">
            <a:spLocks noChangeArrowheads="1"/>
          </p:cNvSpPr>
          <p:nvPr/>
        </p:nvSpPr>
        <p:spPr bwMode="auto">
          <a:xfrm>
            <a:off x="228600" y="990600"/>
            <a:ext cx="86106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buFontTx/>
              <a:buChar char="•"/>
            </a:pPr>
            <a:r>
              <a:rPr lang="en-US">
                <a:solidFill>
                  <a:schemeClr val="accent2"/>
                </a:solidFill>
              </a:rPr>
              <a:t> This </a:t>
            </a:r>
            <a:r>
              <a:rPr lang="en-US"/>
              <a:t>galaxy</a:t>
            </a:r>
            <a:r>
              <a:rPr lang="en-US">
                <a:solidFill>
                  <a:schemeClr val="accent2"/>
                </a:solidFill>
              </a:rPr>
              <a:t> is about 100,000 light-years across.</a:t>
            </a:r>
          </a:p>
        </p:txBody>
      </p:sp>
      <p:pic>
        <p:nvPicPr>
          <p:cNvPr id="2" name="Picture 1" descr="01_04_Figure.jpg"/>
          <p:cNvPicPr>
            <a:picLocks noChangeAspect="1"/>
          </p:cNvPicPr>
          <p:nvPr/>
        </p:nvPicPr>
        <p:blipFill rotWithShape="1">
          <a:blip r:embed="rId3">
            <a:extLst>
              <a:ext uri="{28A0092B-C50C-407E-A947-70E740481C1C}">
                <a14:useLocalDpi xmlns:a14="http://schemas.microsoft.com/office/drawing/2010/main" val="0"/>
              </a:ext>
            </a:extLst>
          </a:blip>
          <a:srcRect b="2431"/>
          <a:stretch/>
        </p:blipFill>
        <p:spPr>
          <a:xfrm>
            <a:off x="2438400" y="1676400"/>
            <a:ext cx="4325442" cy="50292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1371600" y="228600"/>
            <a:ext cx="6400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a:solidFill>
                  <a:schemeClr val="accent2"/>
                </a:solidFill>
              </a:rPr>
              <a:t>1.2 Scientific Theory and the Scientific Method</a:t>
            </a:r>
          </a:p>
        </p:txBody>
      </p:sp>
      <p:sp>
        <p:nvSpPr>
          <p:cNvPr id="8195" name="Text Box 3"/>
          <p:cNvSpPr txBox="1">
            <a:spLocks noChangeArrowheads="1"/>
          </p:cNvSpPr>
          <p:nvPr/>
        </p:nvSpPr>
        <p:spPr bwMode="auto">
          <a:xfrm>
            <a:off x="381000" y="1524000"/>
            <a:ext cx="8305800" cy="513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pPr>
            <a:r>
              <a:rPr lang="en-US"/>
              <a:t>Scientific theories</a:t>
            </a:r>
            <a:r>
              <a:rPr lang="en-US">
                <a:solidFill>
                  <a:schemeClr val="accent2"/>
                </a:solidFill>
              </a:rPr>
              <a:t>:</a:t>
            </a:r>
          </a:p>
          <a:p>
            <a:pPr eaLnBrk="1" hangingPunct="1">
              <a:spcBef>
                <a:spcPct val="50000"/>
              </a:spcBef>
              <a:buFontTx/>
              <a:buChar char="•"/>
            </a:pPr>
            <a:r>
              <a:rPr lang="en-US">
                <a:solidFill>
                  <a:schemeClr val="accent2"/>
                </a:solidFill>
              </a:rPr>
              <a:t> Must be testable</a:t>
            </a:r>
          </a:p>
          <a:p>
            <a:pPr eaLnBrk="1" hangingPunct="1">
              <a:spcBef>
                <a:spcPct val="50000"/>
              </a:spcBef>
              <a:buFontTx/>
              <a:buChar char="•"/>
            </a:pPr>
            <a:r>
              <a:rPr lang="en-US">
                <a:solidFill>
                  <a:schemeClr val="accent2"/>
                </a:solidFill>
              </a:rPr>
              <a:t> Must be continually tested</a:t>
            </a:r>
          </a:p>
          <a:p>
            <a:pPr eaLnBrk="1" hangingPunct="1">
              <a:spcBef>
                <a:spcPct val="50000"/>
              </a:spcBef>
              <a:buFontTx/>
              <a:buChar char="•"/>
            </a:pPr>
            <a:r>
              <a:rPr lang="en-US">
                <a:solidFill>
                  <a:schemeClr val="accent2"/>
                </a:solidFill>
              </a:rPr>
              <a:t> Should be simple</a:t>
            </a:r>
          </a:p>
          <a:p>
            <a:pPr eaLnBrk="1" hangingPunct="1">
              <a:spcBef>
                <a:spcPct val="50000"/>
              </a:spcBef>
              <a:buFontTx/>
              <a:buChar char="•"/>
            </a:pPr>
            <a:r>
              <a:rPr lang="en-US">
                <a:solidFill>
                  <a:schemeClr val="accent2"/>
                </a:solidFill>
              </a:rPr>
              <a:t> Should be elegant</a:t>
            </a:r>
          </a:p>
          <a:p>
            <a:pPr eaLnBrk="1" hangingPunct="1">
              <a:lnSpc>
                <a:spcPct val="80000"/>
              </a:lnSpc>
              <a:spcBef>
                <a:spcPct val="50000"/>
              </a:spcBef>
            </a:pPr>
            <a:endParaRPr lang="en-US">
              <a:solidFill>
                <a:schemeClr val="accent2"/>
              </a:solidFill>
            </a:endParaRPr>
          </a:p>
          <a:p>
            <a:pPr eaLnBrk="1" hangingPunct="1">
              <a:spcBef>
                <a:spcPct val="50000"/>
              </a:spcBef>
            </a:pPr>
            <a:r>
              <a:rPr lang="en-US">
                <a:solidFill>
                  <a:schemeClr val="accent2"/>
                </a:solidFill>
              </a:rPr>
              <a:t>Scientific theories can be proven wrong, but they can never be proven right with 100 percent certainty.</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2"/>
          <p:cNvSpPr txBox="1">
            <a:spLocks noChangeArrowheads="1"/>
          </p:cNvSpPr>
          <p:nvPr/>
        </p:nvSpPr>
        <p:spPr bwMode="auto">
          <a:xfrm>
            <a:off x="533400" y="0"/>
            <a:ext cx="8305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a:solidFill>
                  <a:schemeClr val="accent2"/>
                </a:solidFill>
              </a:rPr>
              <a:t>1.2 Scientific Theory and the Scientific Method</a:t>
            </a:r>
          </a:p>
        </p:txBody>
      </p:sp>
      <p:sp>
        <p:nvSpPr>
          <p:cNvPr id="9220" name="Rectangle 11"/>
          <p:cNvSpPr>
            <a:spLocks noChangeArrowheads="1"/>
          </p:cNvSpPr>
          <p:nvPr/>
        </p:nvSpPr>
        <p:spPr bwMode="auto">
          <a:xfrm>
            <a:off x="4800600" y="4800600"/>
            <a:ext cx="1752600" cy="152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9221" name="Text Box 6"/>
          <p:cNvSpPr txBox="1">
            <a:spLocks noChangeArrowheads="1"/>
          </p:cNvSpPr>
          <p:nvPr/>
        </p:nvSpPr>
        <p:spPr bwMode="auto">
          <a:xfrm>
            <a:off x="228600" y="1295400"/>
            <a:ext cx="5257800" cy="530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buFontTx/>
              <a:buChar char="•"/>
            </a:pPr>
            <a:r>
              <a:rPr lang="en-US" sz="2400">
                <a:solidFill>
                  <a:schemeClr val="accent2"/>
                </a:solidFill>
              </a:rPr>
              <a:t> </a:t>
            </a:r>
            <a:r>
              <a:rPr lang="en-US"/>
              <a:t>Observation</a:t>
            </a:r>
            <a:r>
              <a:rPr lang="en-US" sz="2400">
                <a:solidFill>
                  <a:schemeClr val="accent2"/>
                </a:solidFill>
              </a:rPr>
              <a:t> leads to theory explaining it.</a:t>
            </a:r>
          </a:p>
          <a:p>
            <a:pPr eaLnBrk="1" hangingPunct="1">
              <a:lnSpc>
                <a:spcPct val="80000"/>
              </a:lnSpc>
              <a:spcBef>
                <a:spcPct val="50000"/>
              </a:spcBef>
              <a:buFontTx/>
              <a:buChar char="•"/>
            </a:pPr>
            <a:endParaRPr lang="en-US" sz="2400">
              <a:solidFill>
                <a:schemeClr val="accent2"/>
              </a:solidFill>
            </a:endParaRPr>
          </a:p>
          <a:p>
            <a:pPr eaLnBrk="1" hangingPunct="1">
              <a:spcBef>
                <a:spcPct val="50000"/>
              </a:spcBef>
              <a:buFontTx/>
              <a:buChar char="•"/>
            </a:pPr>
            <a:r>
              <a:rPr lang="en-US" sz="2400">
                <a:solidFill>
                  <a:schemeClr val="accent2"/>
                </a:solidFill>
              </a:rPr>
              <a:t> </a:t>
            </a:r>
            <a:r>
              <a:rPr lang="en-US"/>
              <a:t>Theory</a:t>
            </a:r>
            <a:r>
              <a:rPr lang="en-US" sz="2400">
                <a:solidFill>
                  <a:schemeClr val="accent2"/>
                </a:solidFill>
              </a:rPr>
              <a:t> leads to predictions consistent with previous observations.</a:t>
            </a:r>
          </a:p>
          <a:p>
            <a:pPr eaLnBrk="1" hangingPunct="1">
              <a:lnSpc>
                <a:spcPct val="80000"/>
              </a:lnSpc>
              <a:spcBef>
                <a:spcPct val="50000"/>
              </a:spcBef>
              <a:buFontTx/>
              <a:buChar char="•"/>
            </a:pPr>
            <a:endParaRPr lang="en-US" sz="2400">
              <a:solidFill>
                <a:schemeClr val="accent2"/>
              </a:solidFill>
            </a:endParaRPr>
          </a:p>
          <a:p>
            <a:pPr eaLnBrk="1" hangingPunct="1">
              <a:spcBef>
                <a:spcPct val="50000"/>
              </a:spcBef>
              <a:buFontTx/>
              <a:buChar char="•"/>
            </a:pPr>
            <a:r>
              <a:rPr lang="en-US" sz="2400">
                <a:solidFill>
                  <a:schemeClr val="accent2"/>
                </a:solidFill>
              </a:rPr>
              <a:t> </a:t>
            </a:r>
            <a:r>
              <a:rPr lang="en-US"/>
              <a:t>Predictions</a:t>
            </a:r>
            <a:r>
              <a:rPr lang="en-US" sz="2400">
                <a:solidFill>
                  <a:schemeClr val="accent2"/>
                </a:solidFill>
              </a:rPr>
              <a:t> of new phenomena are observed. If the observations agree with the prediction, more predictions can be made. If not, a new theory should be made.</a:t>
            </a:r>
          </a:p>
        </p:txBody>
      </p:sp>
      <p:pic>
        <p:nvPicPr>
          <p:cNvPr id="2" name="Picture 1" descr="01_06_Figure_Anno.jpg"/>
          <p:cNvPicPr>
            <a:picLocks noChangeAspect="1"/>
          </p:cNvPicPr>
          <p:nvPr/>
        </p:nvPicPr>
        <p:blipFill rotWithShape="1">
          <a:blip r:embed="rId3">
            <a:extLst>
              <a:ext uri="{28A0092B-C50C-407E-A947-70E740481C1C}">
                <a14:useLocalDpi xmlns:a14="http://schemas.microsoft.com/office/drawing/2010/main" val="0"/>
              </a:ext>
            </a:extLst>
          </a:blip>
          <a:srcRect b="2580"/>
          <a:stretch/>
        </p:blipFill>
        <p:spPr>
          <a:xfrm>
            <a:off x="5181600" y="1143000"/>
            <a:ext cx="3892366" cy="35052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533400" y="0"/>
            <a:ext cx="830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algn="ctr" eaLnBrk="1" hangingPunct="1">
              <a:spcBef>
                <a:spcPct val="50000"/>
              </a:spcBef>
            </a:pPr>
            <a:r>
              <a:rPr lang="en-US" sz="3200" dirty="0">
                <a:solidFill>
                  <a:schemeClr val="accent2"/>
                </a:solidFill>
              </a:rPr>
              <a:t>1.3 The </a:t>
            </a:r>
            <a:r>
              <a:rPr lang="en-US" sz="3200" dirty="0" smtClean="0">
                <a:solidFill>
                  <a:schemeClr val="accent2"/>
                </a:solidFill>
              </a:rPr>
              <a:t>“Obvious” </a:t>
            </a:r>
            <a:r>
              <a:rPr lang="en-US" sz="3200" dirty="0">
                <a:solidFill>
                  <a:schemeClr val="accent2"/>
                </a:solidFill>
              </a:rPr>
              <a:t>View</a:t>
            </a:r>
          </a:p>
        </p:txBody>
      </p:sp>
      <p:sp>
        <p:nvSpPr>
          <p:cNvPr id="10243" name="Text Box 3"/>
          <p:cNvSpPr txBox="1">
            <a:spLocks noChangeArrowheads="1"/>
          </p:cNvSpPr>
          <p:nvPr/>
        </p:nvSpPr>
        <p:spPr bwMode="auto">
          <a:xfrm>
            <a:off x="304800" y="1447800"/>
            <a:ext cx="4343400" cy="329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Geneva" charset="0"/>
              </a:defRPr>
            </a:lvl1pPr>
            <a:lvl2pPr marL="742950" indent="-285750" eaLnBrk="0" hangingPunct="0">
              <a:defRPr sz="2800" b="1">
                <a:solidFill>
                  <a:schemeClr val="tx1"/>
                </a:solidFill>
                <a:latin typeface="Arial" charset="0"/>
                <a:ea typeface="Geneva" charset="0"/>
              </a:defRPr>
            </a:lvl2pPr>
            <a:lvl3pPr marL="1143000" indent="-228600" eaLnBrk="0" hangingPunct="0">
              <a:defRPr sz="2800" b="1">
                <a:solidFill>
                  <a:schemeClr val="tx1"/>
                </a:solidFill>
                <a:latin typeface="Arial" charset="0"/>
                <a:ea typeface="Geneva" charset="0"/>
              </a:defRPr>
            </a:lvl3pPr>
            <a:lvl4pPr marL="1600200" indent="-228600" eaLnBrk="0" hangingPunct="0">
              <a:defRPr sz="2800" b="1">
                <a:solidFill>
                  <a:schemeClr val="tx1"/>
                </a:solidFill>
                <a:latin typeface="Arial" charset="0"/>
                <a:ea typeface="Geneva" charset="0"/>
              </a:defRPr>
            </a:lvl4pPr>
            <a:lvl5pPr marL="2057400" indent="-228600" eaLnBrk="0" hangingPunct="0">
              <a:defRPr sz="2800" b="1">
                <a:solidFill>
                  <a:schemeClr val="tx1"/>
                </a:solidFill>
                <a:latin typeface="Arial" charset="0"/>
                <a:ea typeface="Geneva" charset="0"/>
              </a:defRPr>
            </a:lvl5pPr>
            <a:lvl6pPr marL="2514600" indent="-228600" eaLnBrk="0" fontAlgn="base" hangingPunct="0">
              <a:spcBef>
                <a:spcPct val="0"/>
              </a:spcBef>
              <a:spcAft>
                <a:spcPct val="0"/>
              </a:spcAft>
              <a:defRPr sz="2800" b="1">
                <a:solidFill>
                  <a:schemeClr val="tx1"/>
                </a:solidFill>
                <a:latin typeface="Arial" charset="0"/>
                <a:ea typeface="Geneva" charset="0"/>
              </a:defRPr>
            </a:lvl6pPr>
            <a:lvl7pPr marL="2971800" indent="-228600" eaLnBrk="0" fontAlgn="base" hangingPunct="0">
              <a:spcBef>
                <a:spcPct val="0"/>
              </a:spcBef>
              <a:spcAft>
                <a:spcPct val="0"/>
              </a:spcAft>
              <a:defRPr sz="2800" b="1">
                <a:solidFill>
                  <a:schemeClr val="tx1"/>
                </a:solidFill>
                <a:latin typeface="Arial" charset="0"/>
                <a:ea typeface="Geneva" charset="0"/>
              </a:defRPr>
            </a:lvl7pPr>
            <a:lvl8pPr marL="3429000" indent="-228600" eaLnBrk="0" fontAlgn="base" hangingPunct="0">
              <a:spcBef>
                <a:spcPct val="0"/>
              </a:spcBef>
              <a:spcAft>
                <a:spcPct val="0"/>
              </a:spcAft>
              <a:defRPr sz="2800" b="1">
                <a:solidFill>
                  <a:schemeClr val="tx1"/>
                </a:solidFill>
                <a:latin typeface="Arial" charset="0"/>
                <a:ea typeface="Geneva" charset="0"/>
              </a:defRPr>
            </a:lvl8pPr>
            <a:lvl9pPr marL="3886200" indent="-228600" eaLnBrk="0" fontAlgn="base" hangingPunct="0">
              <a:spcBef>
                <a:spcPct val="0"/>
              </a:spcBef>
              <a:spcAft>
                <a:spcPct val="0"/>
              </a:spcAft>
              <a:defRPr sz="2800" b="1">
                <a:solidFill>
                  <a:schemeClr val="tx1"/>
                </a:solidFill>
                <a:latin typeface="Arial" charset="0"/>
                <a:ea typeface="Geneva" charset="0"/>
              </a:defRPr>
            </a:lvl9pPr>
          </a:lstStyle>
          <a:p>
            <a:pPr eaLnBrk="1" hangingPunct="1">
              <a:spcBef>
                <a:spcPct val="50000"/>
              </a:spcBef>
            </a:pPr>
            <a:r>
              <a:rPr lang="en-US">
                <a:solidFill>
                  <a:schemeClr val="accent2"/>
                </a:solidFill>
              </a:rPr>
              <a:t>Simplest </a:t>
            </a:r>
            <a:r>
              <a:rPr lang="en-US"/>
              <a:t>observation</a:t>
            </a:r>
            <a:r>
              <a:rPr lang="en-US">
                <a:solidFill>
                  <a:schemeClr val="accent2"/>
                </a:solidFill>
              </a:rPr>
              <a:t>: Look at the night sky</a:t>
            </a:r>
          </a:p>
          <a:p>
            <a:pPr eaLnBrk="1" hangingPunct="1">
              <a:spcBef>
                <a:spcPct val="50000"/>
              </a:spcBef>
            </a:pPr>
            <a:r>
              <a:rPr lang="en-US">
                <a:solidFill>
                  <a:schemeClr val="accent2"/>
                </a:solidFill>
              </a:rPr>
              <a:t>About </a:t>
            </a:r>
            <a:r>
              <a:rPr lang="en-US"/>
              <a:t>3000 stars</a:t>
            </a:r>
            <a:r>
              <a:rPr lang="en-US">
                <a:solidFill>
                  <a:schemeClr val="accent2"/>
                </a:solidFill>
              </a:rPr>
              <a:t> visible at any one time; distributed randomly but human brain tends to find patterns</a:t>
            </a:r>
          </a:p>
        </p:txBody>
      </p:sp>
      <p:pic>
        <p:nvPicPr>
          <p:cNvPr id="2" name="Picture 1" descr="01_08_FigureA_Anno.jpg"/>
          <p:cNvPicPr>
            <a:picLocks noChangeAspect="1"/>
          </p:cNvPicPr>
          <p:nvPr/>
        </p:nvPicPr>
        <p:blipFill rotWithShape="1">
          <a:blip r:embed="rId3">
            <a:extLst>
              <a:ext uri="{28A0092B-C50C-407E-A947-70E740481C1C}">
                <a14:useLocalDpi xmlns:a14="http://schemas.microsoft.com/office/drawing/2010/main" val="0"/>
              </a:ext>
            </a:extLst>
          </a:blip>
          <a:srcRect b="2730"/>
          <a:stretch/>
        </p:blipFill>
        <p:spPr>
          <a:xfrm>
            <a:off x="5029200" y="686202"/>
            <a:ext cx="3648456" cy="5841385"/>
          </a:xfrm>
          <a:prstGeom prst="rect">
            <a:avLst/>
          </a:prstGeom>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2839</TotalTime>
  <Words>2797</Words>
  <Application>Microsoft Macintosh PowerPoint</Application>
  <PresentationFormat>On-screen Show (4:3)</PresentationFormat>
  <Paragraphs>176</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Blank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Progressive Information Technologies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System 103</dc:creator>
  <cp:lastModifiedBy>Sekar G</cp:lastModifiedBy>
  <cp:revision>120</cp:revision>
  <dcterms:created xsi:type="dcterms:W3CDTF">2010-06-28T13:42:10Z</dcterms:created>
  <dcterms:modified xsi:type="dcterms:W3CDTF">2013-10-17T22:18:08Z</dcterms:modified>
</cp:coreProperties>
</file>